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 id="2147483695" r:id="rId3"/>
    <p:sldMasterId id="2147483718" r:id="rId4"/>
  </p:sldMasterIdLst>
  <p:notesMasterIdLst>
    <p:notesMasterId r:id="rId12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Lst>
  <p:sldSz cx="16256000" cy="9144000"/>
  <p:notesSz cx="6858000" cy="9144000"/>
  <p:embeddedFontLst>
    <p:embeddedFont>
      <p:font typeface="Calibri" panose="020F0502020204030204" pitchFamily="34" charset="0"/>
      <p:regular r:id="rId122"/>
      <p:bold r:id="rId123"/>
      <p:italic r:id="rId124"/>
      <p:boldItalic r:id="rId125"/>
    </p:embeddedFont>
    <p:embeddedFont>
      <p:font typeface="Open Sans" panose="020B0606030504020204" pitchFamily="34" charset="0"/>
      <p:regular r:id="rId126"/>
      <p:bold r:id="rId127"/>
      <p:italic r:id="rId128"/>
      <p:boldItalic r:id="rId129"/>
    </p:embeddedFont>
    <p:embeddedFont>
      <p:font typeface="Open Sans ExtraBold" panose="020B0906030804020204" pitchFamily="34" charset="0"/>
      <p:bold r:id="rId130"/>
      <p:boldItalic r:id="rId131"/>
    </p:embeddedFont>
    <p:embeddedFont>
      <p:font typeface="Open Sans SemiBold" panose="020B0706030804020204" pitchFamily="34" charset="0"/>
      <p:regular r:id="rId132"/>
      <p:bold r:id="rId133"/>
      <p:italic r:id="rId134"/>
      <p:boldItalic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pD5AbvNSTkCPViDxoec5oA==" hashData="FBYXwJhLY8X8DczuswLMf0oemllMOypq9z6KXnHT/uiisXKMDW+j7dhp+c4ERRJcRWr6LGwN3gsouepZd49tRg=="/>
  <p:extLst>
    <p:ext uri="{EFAFB233-063F-42B5-8137-9DF3F51BA10A}">
      <p15:sldGuideLst xmlns:p15="http://schemas.microsoft.com/office/powerpoint/2012/main">
        <p15:guide id="1" orient="horz" pos="2424">
          <p15:clr>
            <a:srgbClr val="A4A3A4"/>
          </p15:clr>
        </p15:guide>
        <p15:guide id="2" pos="617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36" roundtripDataSignature="AMtx7mjwKlnnvJ5kFQDvggOpNyPTuGBy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406366-AF77-449C-9424-7AF5412CB8F3}">
  <a:tblStyle styleId="{23406366-AF77-449C-9424-7AF5412CB8F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480" y="90"/>
      </p:cViewPr>
      <p:guideLst>
        <p:guide orient="horz" pos="2424"/>
        <p:guide pos="61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13.fntdata"/><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0.fntdata"/><Relationship Id="rId136" Type="http://customschemas.google.com/relationships/presentationmetadata" Target="meta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11.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12.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5" name="Google Shape;9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65c194c899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r>
              <a:rPr lang="en-US"/>
              <a:t>The freestyle build job is very flexible and configurable.</a:t>
            </a:r>
            <a:endParaRPr/>
          </a:p>
          <a:p>
            <a:pPr marL="0" lvl="0" indent="0" algn="l" rtl="0">
              <a:lnSpc>
                <a:spcPct val="100000"/>
              </a:lnSpc>
              <a:spcBef>
                <a:spcPts val="0"/>
              </a:spcBef>
              <a:spcAft>
                <a:spcPts val="0"/>
              </a:spcAft>
              <a:buClr>
                <a:schemeClr val="dk1"/>
              </a:buClr>
              <a:buSzPts val="1100"/>
              <a:buFont typeface="Arial"/>
              <a:buNone/>
            </a:pPr>
            <a:r>
              <a:rPr lang="en-US"/>
              <a:t>The project name can be anything, but note that this name will be used in the project directory and the build job URL.</a:t>
            </a:r>
            <a:endParaRPr/>
          </a:p>
          <a:p>
            <a:pPr marL="0" lvl="0" indent="0" algn="l" rtl="0">
              <a:lnSpc>
                <a:spcPct val="100000"/>
              </a:lnSpc>
              <a:spcBef>
                <a:spcPts val="0"/>
              </a:spcBef>
              <a:spcAft>
                <a:spcPts val="0"/>
              </a:spcAft>
              <a:buClr>
                <a:schemeClr val="dk1"/>
              </a:buClr>
              <a:buSzPts val="1100"/>
              <a:buFont typeface="Arial"/>
              <a:buNone/>
            </a:pPr>
            <a:r>
              <a:rPr lang="en-US"/>
              <a:t>The project description appears in the project home page and can be used to provide an overview of the build job’s goals and context. </a:t>
            </a:r>
            <a:endParaRPr/>
          </a:p>
          <a:p>
            <a:pPr marL="0" lvl="0" indent="0" algn="l" rtl="0">
              <a:lnSpc>
                <a:spcPct val="100000"/>
              </a:lnSpc>
              <a:spcBef>
                <a:spcPts val="0"/>
              </a:spcBef>
              <a:spcAft>
                <a:spcPts val="0"/>
              </a:spcAft>
              <a:buClr>
                <a:schemeClr val="dk1"/>
              </a:buClr>
              <a:buSzPts val="1100"/>
              <a:buFont typeface="Arial"/>
              <a:buNone/>
            </a:pPr>
            <a:r>
              <a:rPr lang="en-US"/>
              <a:t>HTML tags can be used in the project description field.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40" name="Google Shape;1040;g65c194c899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5" name="Google Shape;2025;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6" name="Google Shape;2026;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2" name="Google Shape;203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7574fcc975_0_13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2037" name="Google Shape;2037;g7574fcc975_0_1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70c4b81afb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2100" name="Google Shape;2100;g70c4b81afb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7574fcc975_0_14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Common actions include invoking Maven or Ant scripts, deploying artifacts to a Maven repository, or triggering another build job.</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2108" name="Google Shape;2108;g7574fcc975_0_1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6b981598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2125" name="Google Shape;2125;g6b981598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3" name="Google Shape;215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7" name="Google Shape;215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7" name="Google Shape;216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9" name="Google Shape;217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65c194c899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r>
              <a:rPr lang="en-US"/>
              <a:t> </a:t>
            </a:r>
            <a:endParaRPr/>
          </a:p>
          <a:p>
            <a:pPr marL="0" lvl="0" indent="0" algn="l" rtl="0">
              <a:lnSpc>
                <a:spcPct val="100000"/>
              </a:lnSpc>
              <a:spcBef>
                <a:spcPts val="0"/>
              </a:spcBef>
              <a:spcAft>
                <a:spcPts val="0"/>
              </a:spcAft>
              <a:buClr>
                <a:schemeClr val="dk1"/>
              </a:buClr>
              <a:buSzPts val="1100"/>
              <a:buFont typeface="Arial"/>
              <a:buNone/>
            </a:pPr>
            <a:r>
              <a:rPr lang="en-US"/>
              <a:t>Jenkins will never delete the last stable and successful builds, no matter</a:t>
            </a:r>
            <a:endParaRPr/>
          </a:p>
          <a:p>
            <a:pPr marL="0" lvl="0" indent="0" algn="l" rtl="0">
              <a:lnSpc>
                <a:spcPct val="100000"/>
              </a:lnSpc>
              <a:spcBef>
                <a:spcPts val="0"/>
              </a:spcBef>
              <a:spcAft>
                <a:spcPts val="0"/>
              </a:spcAft>
              <a:buClr>
                <a:schemeClr val="dk1"/>
              </a:buClr>
              <a:buSzPts val="1100"/>
              <a:buFont typeface="Arial"/>
              <a:buNone/>
            </a:pPr>
            <a:r>
              <a:rPr lang="en-US"/>
              <a:t>how old they are. For example, if you limit Jenkins to only keep the last twenty builds,</a:t>
            </a:r>
            <a:endParaRPr/>
          </a:p>
          <a:p>
            <a:pPr marL="0" lvl="0" indent="0" algn="l" rtl="0">
              <a:lnSpc>
                <a:spcPct val="100000"/>
              </a:lnSpc>
              <a:spcBef>
                <a:spcPts val="0"/>
              </a:spcBef>
              <a:spcAft>
                <a:spcPts val="0"/>
              </a:spcAft>
              <a:buClr>
                <a:schemeClr val="dk1"/>
              </a:buClr>
              <a:buSzPts val="1100"/>
              <a:buFont typeface="Arial"/>
              <a:buNone/>
            </a:pPr>
            <a:r>
              <a:rPr lang="en-US"/>
              <a:t>and your last successful build was thirty builds ago, Jenkins will still keep the successful</a:t>
            </a:r>
            <a:endParaRPr/>
          </a:p>
          <a:p>
            <a:pPr marL="0" lvl="0" indent="0" algn="l" rtl="0">
              <a:lnSpc>
                <a:spcPct val="100000"/>
              </a:lnSpc>
              <a:spcBef>
                <a:spcPts val="0"/>
              </a:spcBef>
              <a:spcAft>
                <a:spcPts val="0"/>
              </a:spcAft>
              <a:buClr>
                <a:schemeClr val="dk1"/>
              </a:buClr>
              <a:buSzPts val="1100"/>
              <a:buFont typeface="Arial"/>
              <a:buNone/>
            </a:pPr>
            <a:r>
              <a:rPr lang="en-US"/>
              <a:t>build job as well as the last twenty failing builds.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48" name="Google Shape;1048;g65c194c899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9" name="Google Shape;218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1" name="Google Shape;220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1" name="Google Shape;221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3" name="Google Shape;222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3" name="Google Shape;223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70c4b81afb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5" name="Google Shape;2245;g70c4b81afb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7" name="Google Shape;2257;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
              <a:buFont typeface="Open Sans"/>
              <a:buNone/>
            </a:pPr>
            <a:r>
              <a:rPr lang="en-US" b="1"/>
              <a:t>Trainer Notes: </a:t>
            </a:r>
            <a:r>
              <a:rPr lang="en-US"/>
              <a:t>Explain the project to the learners, and instruct them to perform it after the lesson. </a:t>
            </a:r>
            <a:endParaRPr/>
          </a:p>
          <a:p>
            <a:pPr marL="0" lvl="0" indent="0" algn="l" rtl="0">
              <a:lnSpc>
                <a:spcPct val="100000"/>
              </a:lnSpc>
              <a:spcBef>
                <a:spcPts val="0"/>
              </a:spcBef>
              <a:spcAft>
                <a:spcPts val="0"/>
              </a:spcAft>
              <a:buSzPts val="1400"/>
              <a:buNone/>
            </a:pPr>
            <a:endParaRPr/>
          </a:p>
        </p:txBody>
      </p:sp>
      <p:sp>
        <p:nvSpPr>
          <p:cNvPr id="2258" name="Google Shape;2258;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116</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7916f18e05_2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056" name="Google Shape;1056;g7916f18e05_2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7574fcc975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The Quiet Period option is used for version control systems that don’t support atomic commits, such as CVS and in teams where developers commit their work in several small commits.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64" name="Google Shape;1064;g7574fcc975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7574fcc975_0_2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082" name="Google Shape;1082;g7574fcc975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7574fcc975_0_3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100" name="Google Shape;1100;g7574fcc975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7574fcc975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2" name="Google Shape;1112;g7574fcc975_0_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r>
              <a:rPr lang="en-US" b="1"/>
              <a:t>Other SCM plugin support includes PVCS, StarTeam, CM/Synergy, and Visual SourceSafe. </a:t>
            </a:r>
            <a:endParaRPr b="1"/>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SzPts val="1400"/>
              <a:buNone/>
            </a:pPr>
            <a:endParaRPr b="1"/>
          </a:p>
        </p:txBody>
      </p:sp>
      <p:sp>
        <p:nvSpPr>
          <p:cNvPr id="1113" name="Google Shape;1113;g7574fcc975_0_3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7574fcc975_0_5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Jenkins will validate the URL and prompt you for credentials if the repository requires authentication and stores them for future build jobs that might access this repository.</a:t>
            </a:r>
            <a:endParaRPr/>
          </a:p>
          <a:p>
            <a:pPr marL="0" lvl="0" indent="0" algn="l" rtl="0">
              <a:lnSpc>
                <a:spcPct val="100000"/>
              </a:lnSpc>
              <a:spcBef>
                <a:spcPts val="0"/>
              </a:spcBef>
              <a:spcAft>
                <a:spcPts val="0"/>
              </a:spcAft>
              <a:buClr>
                <a:schemeClr val="dk1"/>
              </a:buClr>
              <a:buSzPts val="1100"/>
              <a:buFont typeface="Arial"/>
              <a:buNone/>
            </a:pPr>
            <a:r>
              <a:rPr lang="en-US"/>
              <a:t>To get source code from more than one Subversion URL, you can use the Add more locations button to add as many additional repository sources as you need.</a:t>
            </a:r>
            <a:endParaRPr/>
          </a:p>
          <a:p>
            <a:pPr marL="0" lvl="0" indent="0" algn="l" rtl="0">
              <a:lnSpc>
                <a:spcPct val="100000"/>
              </a:lnSpc>
              <a:spcBef>
                <a:spcPts val="0"/>
              </a:spcBef>
              <a:spcAft>
                <a:spcPts val="0"/>
              </a:spcAft>
              <a:buClr>
                <a:schemeClr val="dk1"/>
              </a:buClr>
              <a:buSzPts val="1100"/>
              <a:buFont typeface="Arial"/>
              <a:buNone/>
            </a:pPr>
            <a:r>
              <a:rPr lang="en-US"/>
              <a:t>You can exclude certain regions using the Excluded Regions or Included Regions fields which take regular expressions.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151" name="Google Shape;1151;g7574fcc975_0_5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7574fcc975_0_6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the slide and mention the points below</a:t>
            </a:r>
            <a:endParaRPr sz="1000">
              <a:solidFill>
                <a:srgbClr val="434343"/>
              </a:solidFill>
              <a:latin typeface="Open Sans"/>
              <a:ea typeface="Open Sans"/>
              <a:cs typeface="Open Sans"/>
              <a:sym typeface="Open Sans"/>
            </a:endParaRPr>
          </a:p>
          <a:p>
            <a:pPr marL="457200" lvl="0" indent="-292100" algn="l" rtl="0">
              <a:lnSpc>
                <a:spcPct val="115000"/>
              </a:lnSpc>
              <a:spcBef>
                <a:spcPts val="1000"/>
              </a:spcBef>
              <a:spcAft>
                <a:spcPts val="0"/>
              </a:spcAft>
              <a:buClr>
                <a:srgbClr val="434343"/>
              </a:buClr>
              <a:buSzPts val="1000"/>
              <a:buChar char="●"/>
            </a:pPr>
            <a:r>
              <a:rPr lang="en-US" sz="1000">
                <a:solidFill>
                  <a:srgbClr val="434343"/>
                </a:solidFill>
                <a:latin typeface="Open Sans"/>
                <a:ea typeface="Open Sans"/>
                <a:cs typeface="Open Sans"/>
                <a:sym typeface="Open Sans"/>
              </a:rPr>
              <a:t>Jenkins requires your build server to have Git version 1.3.3 or later. </a:t>
            </a:r>
            <a:endParaRPr sz="1000">
              <a:solidFill>
                <a:srgbClr val="434343"/>
              </a:solidFill>
              <a:latin typeface="Open Sans"/>
              <a:ea typeface="Open Sans"/>
              <a:cs typeface="Open Sans"/>
              <a:sym typeface="Open Sans"/>
            </a:endParaRPr>
          </a:p>
          <a:p>
            <a:pPr marL="457200" lvl="0" indent="-292100" algn="l" rtl="0">
              <a:lnSpc>
                <a:spcPct val="115000"/>
              </a:lnSpc>
              <a:spcBef>
                <a:spcPts val="0"/>
              </a:spcBef>
              <a:spcAft>
                <a:spcPts val="0"/>
              </a:spcAft>
              <a:buClr>
                <a:srgbClr val="434343"/>
              </a:buClr>
              <a:buSzPts val="1000"/>
              <a:buChar char="●"/>
            </a:pPr>
            <a:r>
              <a:rPr lang="en-US" sz="1000">
                <a:solidFill>
                  <a:srgbClr val="434343"/>
                </a:solidFill>
                <a:latin typeface="Open Sans"/>
                <a:ea typeface="Open Sans"/>
                <a:cs typeface="Open Sans"/>
                <a:sym typeface="Open Sans"/>
              </a:rPr>
              <a:t>You need to provide the path to your Git executable. If Git is already installed on the system path, you can simply write </a:t>
            </a:r>
            <a:r>
              <a:rPr lang="en-US" sz="1000" i="1">
                <a:solidFill>
                  <a:srgbClr val="434343"/>
                </a:solidFill>
                <a:latin typeface="Open Sans"/>
                <a:ea typeface="Open Sans"/>
                <a:cs typeface="Open Sans"/>
                <a:sym typeface="Open Sans"/>
              </a:rPr>
              <a:t>git</a:t>
            </a:r>
            <a:r>
              <a:rPr lang="en-US" sz="1000">
                <a:solidFill>
                  <a:srgbClr val="434343"/>
                </a:solidFill>
                <a:latin typeface="Open Sans"/>
                <a:ea typeface="Open Sans"/>
                <a:cs typeface="Open Sans"/>
                <a:sym typeface="Open Sans"/>
              </a:rPr>
              <a:t>.</a:t>
            </a:r>
            <a:endParaRPr sz="1000">
              <a:solidFill>
                <a:srgbClr val="434343"/>
              </a:solidFill>
              <a:latin typeface="Open Sans"/>
              <a:ea typeface="Open Sans"/>
              <a:cs typeface="Open Sans"/>
              <a:sym typeface="Open Sans"/>
            </a:endParaRPr>
          </a:p>
          <a:p>
            <a:pPr marL="457200" lvl="0" indent="-292100" algn="l" rtl="0">
              <a:lnSpc>
                <a:spcPct val="115000"/>
              </a:lnSpc>
              <a:spcBef>
                <a:spcPts val="0"/>
              </a:spcBef>
              <a:spcAft>
                <a:spcPts val="0"/>
              </a:spcAft>
              <a:buClr>
                <a:srgbClr val="434343"/>
              </a:buClr>
              <a:buSzPts val="1000"/>
              <a:buChar char="●"/>
            </a:pPr>
            <a:r>
              <a:rPr lang="en-US" sz="1000">
                <a:solidFill>
                  <a:srgbClr val="434343"/>
                </a:solidFill>
                <a:latin typeface="Open Sans"/>
                <a:ea typeface="Open Sans"/>
                <a:cs typeface="Open Sans"/>
                <a:sym typeface="Open Sans"/>
              </a:rPr>
              <a:t>If your Git repository uses SSH passphrase-less authentication, the private half of the key will be required. The fingerprint of the remote server has to be placed in ~/.ssh/ known_hosts to prevent Jenkins from invisibly prompting for authorization.</a:t>
            </a:r>
            <a:endParaRPr sz="1000">
              <a:solidFill>
                <a:srgbClr val="434343"/>
              </a:solidFill>
              <a:latin typeface="Open Sans"/>
              <a:ea typeface="Open Sans"/>
              <a:cs typeface="Open Sans"/>
              <a:sym typeface="Open Sans"/>
            </a:endParaRPr>
          </a:p>
          <a:p>
            <a:pPr marL="457200" lvl="0" indent="-292100" algn="l" rtl="0">
              <a:lnSpc>
                <a:spcPct val="115000"/>
              </a:lnSpc>
              <a:spcBef>
                <a:spcPts val="0"/>
              </a:spcBef>
              <a:spcAft>
                <a:spcPts val="0"/>
              </a:spcAft>
              <a:buClr>
                <a:srgbClr val="434343"/>
              </a:buClr>
              <a:buSzPts val="1000"/>
              <a:buChar char="●"/>
            </a:pPr>
            <a:r>
              <a:rPr lang="en-US" sz="1000">
                <a:solidFill>
                  <a:srgbClr val="434343"/>
                </a:solidFill>
                <a:latin typeface="Open Sans"/>
                <a:ea typeface="Open Sans"/>
                <a:cs typeface="Open Sans"/>
                <a:sym typeface="Open Sans"/>
              </a:rPr>
              <a:t>You can configure one or more repository addresses using the URLs of the Git repositories.</a:t>
            </a:r>
            <a:endParaRPr sz="1000">
              <a:solidFill>
                <a:srgbClr val="434343"/>
              </a:solidFill>
              <a:latin typeface="Open Sans"/>
              <a:ea typeface="Open Sans"/>
              <a:cs typeface="Open Sans"/>
              <a:sym typeface="Open Sans"/>
            </a:endParaRPr>
          </a:p>
          <a:p>
            <a:pPr marL="457200" lvl="0" indent="-292100" algn="l" rtl="0">
              <a:lnSpc>
                <a:spcPct val="115000"/>
              </a:lnSpc>
              <a:spcBef>
                <a:spcPts val="0"/>
              </a:spcBef>
              <a:spcAft>
                <a:spcPts val="0"/>
              </a:spcAft>
              <a:buClr>
                <a:srgbClr val="434343"/>
              </a:buClr>
              <a:buSzPts val="1000"/>
              <a:buChar char="●"/>
            </a:pPr>
            <a:r>
              <a:rPr lang="en-US" sz="1000">
                <a:solidFill>
                  <a:srgbClr val="434343"/>
                </a:solidFill>
                <a:latin typeface="Open Sans"/>
                <a:ea typeface="Open Sans"/>
                <a:cs typeface="Open Sans"/>
                <a:sym typeface="Open Sans"/>
              </a:rPr>
              <a:t>The Advanced button provides more precise control of the pull behavior.</a:t>
            </a:r>
            <a:endParaRPr sz="10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00"/>
          </a:p>
        </p:txBody>
      </p:sp>
      <p:sp>
        <p:nvSpPr>
          <p:cNvPr id="1166" name="Google Shape;1166;g7574fcc975_0_6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2" name="Google Shape;1182;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3" name="Google Shape;1183;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9" name="Google Shape;118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7574fcc975_0_6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194" name="Google Shape;1194;g7574fcc975_0_6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7574fcc975_0_6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This is an easy way to set up a build pipeline. For example: You can set up an initial build job to run unit and integration tests which is followed by a separate build job to run more CPU-intensive code quality metrics.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The Post-build actions section has a field called Build other projects. </a:t>
            </a:r>
            <a:endParaRPr/>
          </a:p>
          <a:p>
            <a:pPr marL="0" lvl="0" indent="0" algn="l" rtl="0">
              <a:lnSpc>
                <a:spcPct val="100000"/>
              </a:lnSpc>
              <a:spcBef>
                <a:spcPts val="0"/>
              </a:spcBef>
              <a:spcAft>
                <a:spcPts val="0"/>
              </a:spcAft>
              <a:buClr>
                <a:schemeClr val="dk1"/>
              </a:buClr>
              <a:buSzPts val="1100"/>
              <a:buFont typeface="Arial"/>
              <a:buNone/>
            </a:pPr>
            <a:r>
              <a:rPr lang="en-US"/>
              <a:t>This field will be automatically updated whenever you modify the Build after other projects are built field. </a:t>
            </a:r>
            <a:endParaRPr/>
          </a:p>
          <a:p>
            <a:pPr marL="0" lvl="0" indent="0" algn="l" rtl="0">
              <a:lnSpc>
                <a:spcPct val="100000"/>
              </a:lnSpc>
              <a:spcBef>
                <a:spcPts val="0"/>
              </a:spcBef>
              <a:spcAft>
                <a:spcPts val="0"/>
              </a:spcAft>
              <a:buClr>
                <a:schemeClr val="dk1"/>
              </a:buClr>
              <a:buSzPts val="1100"/>
              <a:buFont typeface="Arial"/>
              <a:buNone/>
            </a:pPr>
            <a:r>
              <a:rPr lang="en-US"/>
              <a:t>Unlike the Build after other projects are built field, this field gives you the option to trigger a build even if the build is unstable.</a:t>
            </a:r>
            <a:endParaRPr/>
          </a:p>
          <a:p>
            <a:pPr marL="0" lvl="0" indent="0" algn="l" rtl="0">
              <a:lnSpc>
                <a:spcPct val="100000"/>
              </a:lnSpc>
              <a:spcBef>
                <a:spcPts val="0"/>
              </a:spcBef>
              <a:spcAft>
                <a:spcPts val="0"/>
              </a:spcAft>
              <a:buSzPts val="1400"/>
              <a:buNone/>
            </a:pPr>
            <a:endParaRPr/>
          </a:p>
        </p:txBody>
      </p:sp>
      <p:sp>
        <p:nvSpPr>
          <p:cNvPr id="1208" name="Google Shape;1208;g7574fcc975_0_6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65c194c899_0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216" name="Google Shape;1216;g65c194c899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7916f18e05_2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224" name="Google Shape;1224;g7916f18e05_2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7574fcc975_0_6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232" name="Google Shape;1232;g7574fcc975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1" name="Google Shape;1241;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2" name="Google Shape;1242;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7574fcc975_0_6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Typically, there is only one line in this field, but for more complicated scheduling setups, you may need multiple lines.</a:t>
            </a:r>
            <a:endParaRPr/>
          </a:p>
        </p:txBody>
      </p:sp>
      <p:sp>
        <p:nvSpPr>
          <p:cNvPr id="1248" name="Google Shape;1248;g7574fcc975_0_6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65c194c899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Polling is a cheap operation and can be done frequently to ensure that a build kicks off rapidly after changes have been committed.</a:t>
            </a:r>
            <a:endParaRPr/>
          </a:p>
          <a:p>
            <a:pPr marL="0" lvl="0" indent="0" algn="l" rtl="0">
              <a:lnSpc>
                <a:spcPct val="100000"/>
              </a:lnSpc>
              <a:spcBef>
                <a:spcPts val="0"/>
              </a:spcBef>
              <a:spcAft>
                <a:spcPts val="0"/>
              </a:spcAft>
              <a:buClr>
                <a:schemeClr val="dk1"/>
              </a:buClr>
              <a:buSzPts val="1100"/>
              <a:buFont typeface="Arial"/>
              <a:buNone/>
            </a:pPr>
            <a:r>
              <a:rPr lang="en-US"/>
              <a:t>The more frequent the polling is, the faster the build jobs will start, and the more accurate the feedback will be about what change broke the build.</a:t>
            </a:r>
            <a:endParaRPr/>
          </a:p>
          <a:p>
            <a:pPr marL="0" lvl="0" indent="0" algn="l" rtl="0">
              <a:lnSpc>
                <a:spcPct val="100000"/>
              </a:lnSpc>
              <a:spcBef>
                <a:spcPts val="0"/>
              </a:spcBef>
              <a:spcAft>
                <a:spcPts val="0"/>
              </a:spcAft>
              <a:buClr>
                <a:schemeClr val="dk1"/>
              </a:buClr>
              <a:buSzPts val="1100"/>
              <a:buFont typeface="Arial"/>
              <a:buNone/>
            </a:pPr>
            <a:r>
              <a:rPr lang="en-US"/>
              <a:t>If you are using CVS, polling may not be a good option as CVS checks for changes by checking each file one by one.</a:t>
            </a:r>
            <a:endParaRPr/>
          </a:p>
          <a:p>
            <a:pPr marL="0" lvl="0" indent="0" algn="l" rtl="0">
              <a:lnSpc>
                <a:spcPct val="100000"/>
              </a:lnSpc>
              <a:spcBef>
                <a:spcPts val="0"/>
              </a:spcBef>
              <a:spcAft>
                <a:spcPts val="0"/>
              </a:spcAft>
              <a:buClr>
                <a:schemeClr val="dk1"/>
              </a:buClr>
              <a:buSzPts val="1100"/>
              <a:buFont typeface="Arial"/>
              <a:buNone/>
            </a:pPr>
            <a:r>
              <a:rPr lang="en-US"/>
              <a:t>This is a slow and tedious process. </a:t>
            </a:r>
            <a:endParaRPr/>
          </a:p>
          <a:p>
            <a:pPr marL="0" lvl="0" indent="0" algn="l" rtl="0">
              <a:lnSpc>
                <a:spcPct val="100000"/>
              </a:lnSpc>
              <a:spcBef>
                <a:spcPts val="0"/>
              </a:spcBef>
              <a:spcAft>
                <a:spcPts val="0"/>
              </a:spcAft>
              <a:buClr>
                <a:schemeClr val="dk1"/>
              </a:buClr>
              <a:buSzPts val="1100"/>
              <a:buFont typeface="Arial"/>
              <a:buNone/>
            </a:pPr>
            <a:r>
              <a:rPr lang="en-US"/>
              <a:t>The best solution is to migrate to Git or Subversion, or use polling at sparse intervals.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256" name="Google Shape;1256;g65c194c899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65c194c899_0_1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Polling as frequently as possible  also wastes network resources, and there is always a small delay between code change being committed and starting the build job.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264" name="Google Shape;1264;g65c194c899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7574fcc975_0_7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If you have activated Jenkins security, you will need to provide a username and password.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272" name="Google Shape;1272;g7574fcc975_0_7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0" name="Google Shape;129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1" name="Google Shape;129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7" name="Google Shape;129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65c194c89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user acceptance testing (UAT)</a:t>
            </a:r>
            <a:endParaRPr/>
          </a:p>
        </p:txBody>
      </p:sp>
      <p:sp>
        <p:nvSpPr>
          <p:cNvPr id="1302" name="Google Shape;1302;g65c194c89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7574fcc975_0_7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In a freestyle build, you can add as many build steps as you want to the Build section of your project configuration.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310" name="Google Shape;1310;g7574fcc975_0_7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7574fcc975_0_7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320" name="Google Shape;1320;g7574fcc975_0_7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7574fcc975_0_7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336" name="Google Shape;1336;g7574fcc975_0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7574fcc975_0_7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347" name="Google Shape;1347;g7574fcc975_0_7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65c194c899_0_2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355" name="Google Shape;1355;g65c194c899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79152a636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363" name="Google Shape;1363;g79152a63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7574fcc975_0_7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385" name="Google Shape;1385;g7574fcc975_0_7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5" name="Google Shape;139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7574fcc975_0_8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400" name="Google Shape;1400;g7574fcc975_0_8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7574fcc975_0_8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SVN_REVISION: For Subversion-based projects, this variable holds the current revision number.</a:t>
            </a:r>
            <a:endParaRPr/>
          </a:p>
          <a:p>
            <a:pPr marL="0" lvl="0" indent="0" algn="l" rtl="0">
              <a:lnSpc>
                <a:spcPct val="100000"/>
              </a:lnSpc>
              <a:spcBef>
                <a:spcPts val="0"/>
              </a:spcBef>
              <a:spcAft>
                <a:spcPts val="0"/>
              </a:spcAft>
              <a:buClr>
                <a:schemeClr val="dk1"/>
              </a:buClr>
              <a:buSzPts val="1100"/>
              <a:buFont typeface="Arial"/>
              <a:buNone/>
            </a:pPr>
            <a:r>
              <a:rPr lang="en-US"/>
              <a:t>CVS_BRANCH: For CVS-based projects, this variable holds the branch of the module. If CVS is configured to check out the trunk, this environment variable is not set.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408" name="Google Shape;1408;g7574fcc975_0_8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65c194c899_0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415" name="Google Shape;1415;g65c194c899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65c194c899_0_2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US"/>
              <a:t>Trainer Notes: Explain the slide </a:t>
            </a:r>
            <a:endParaRPr/>
          </a:p>
        </p:txBody>
      </p:sp>
      <p:sp>
        <p:nvSpPr>
          <p:cNvPr id="1423" name="Google Shape;1423;g65c194c899_0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1" name="Google Shape;143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65c194c899_0_2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Trainer Notes: Explain the slide</a:t>
            </a:r>
            <a:endParaRPr/>
          </a:p>
        </p:txBody>
      </p:sp>
      <p:sp>
        <p:nvSpPr>
          <p:cNvPr id="1436" name="Google Shape;1436;g65c194c899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7574fcc975_0_8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JUnit is the most commonly used testing library for Java and the JUnit XML format for test results is widely used and understood by other tools as well.</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444" name="Google Shape;1444;g7574fcc975_0_8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65c194c899_0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454" name="Google Shape;1454;g65c194c899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6f94e8897d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p:txBody>
      </p:sp>
      <p:sp>
        <p:nvSpPr>
          <p:cNvPr id="995" name="Google Shape;995;g6f94e8897d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65c194c899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You can provide the complete paths of the files you want to archive in the Files to archive field.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462" name="Google Shape;1462;g65c194c899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7574fcc975_0_8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470" name="Google Shape;1470;g7574fcc975_0_8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7916f18e05_2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480" name="Google Shape;1480;g7916f18e05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7574fcc975_0_8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488" name="Google Shape;1488;g7574fcc975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7574fcc975_0_8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499" name="Google Shape;1499;g7574fcc975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7574fcc975_0_9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512" name="Google Shape;1512;g7574fcc975_0_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65c194c899_0_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the slide and mention the points below</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US"/>
              <a:t>You can opt to send a separate email to the user who’s commit broke the build. </a:t>
            </a:r>
            <a:endParaRPr/>
          </a:p>
          <a:p>
            <a:pPr marL="457200" lvl="0" indent="-317500" algn="l" rtl="0">
              <a:lnSpc>
                <a:spcPct val="100000"/>
              </a:lnSpc>
              <a:spcBef>
                <a:spcPts val="0"/>
              </a:spcBef>
              <a:spcAft>
                <a:spcPts val="0"/>
              </a:spcAft>
              <a:buSzPts val="1400"/>
              <a:buChar char="●"/>
            </a:pPr>
            <a:r>
              <a:rPr lang="en-US"/>
              <a:t>You will need to  activate Security on your Jenkins server to do this.</a:t>
            </a:r>
            <a:endParaRPr/>
          </a:p>
          <a:p>
            <a:pPr marL="457200" lvl="0" indent="-317500" algn="l" rtl="0">
              <a:lnSpc>
                <a:spcPct val="100000"/>
              </a:lnSpc>
              <a:spcBef>
                <a:spcPts val="0"/>
              </a:spcBef>
              <a:spcAft>
                <a:spcPts val="0"/>
              </a:spcAft>
              <a:buSzPts val="1400"/>
              <a:buChar char="●"/>
            </a:pPr>
            <a:r>
              <a:rPr lang="en-US"/>
              <a:t>Jenkins will usually send an email whenever a build fails one when the build becomes unstable for the first time.</a:t>
            </a:r>
            <a:endParaRPr/>
          </a:p>
          <a:p>
            <a:pPr marL="457200" lvl="0" indent="-317500" algn="l" rtl="0">
              <a:lnSpc>
                <a:spcPct val="100000"/>
              </a:lnSpc>
              <a:spcBef>
                <a:spcPts val="0"/>
              </a:spcBef>
              <a:spcAft>
                <a:spcPts val="0"/>
              </a:spcAft>
              <a:buSzPts val="1400"/>
              <a:buChar char="●"/>
            </a:pPr>
            <a:r>
              <a:rPr lang="en-US"/>
              <a:t>Examples of unstable builds are unit test failures.</a:t>
            </a:r>
            <a:endParaRPr/>
          </a:p>
          <a:p>
            <a:pPr marL="457200" lvl="0" indent="-317500" algn="l" rtl="0">
              <a:lnSpc>
                <a:spcPct val="100000"/>
              </a:lnSpc>
              <a:spcBef>
                <a:spcPts val="0"/>
              </a:spcBef>
              <a:spcAft>
                <a:spcPts val="0"/>
              </a:spcAft>
              <a:buSzPts val="1400"/>
              <a:buChar char="●"/>
            </a:pPr>
            <a:r>
              <a:rPr lang="en-US"/>
              <a:t>Jenkins will not send emails for every unstable build, but only the first one.</a:t>
            </a:r>
            <a:endParaRPr/>
          </a:p>
          <a:p>
            <a:pPr marL="457200" lvl="0" indent="-317500" algn="l" rtl="0">
              <a:lnSpc>
                <a:spcPct val="100000"/>
              </a:lnSpc>
              <a:spcBef>
                <a:spcPts val="0"/>
              </a:spcBef>
              <a:spcAft>
                <a:spcPts val="0"/>
              </a:spcAft>
              <a:buSzPts val="1400"/>
              <a:buChar char="●"/>
            </a:pPr>
            <a:r>
              <a:rPr lang="en-US"/>
              <a:t>Jenkins will also send a message when a previously failing or unstable build succeeds, to notify that the problem has been resolved.</a:t>
            </a:r>
            <a:endParaRPr/>
          </a:p>
          <a:p>
            <a:pPr marL="0" lvl="0" indent="0" algn="l" rtl="0">
              <a:lnSpc>
                <a:spcPct val="100000"/>
              </a:lnSpc>
              <a:spcBef>
                <a:spcPts val="0"/>
              </a:spcBef>
              <a:spcAft>
                <a:spcPts val="0"/>
              </a:spcAft>
              <a:buSzPts val="1400"/>
              <a:buNone/>
            </a:pPr>
            <a:endParaRPr/>
          </a:p>
        </p:txBody>
      </p:sp>
      <p:sp>
        <p:nvSpPr>
          <p:cNvPr id="1526" name="Google Shape;1526;g65c194c899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7574fcc975_0_9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534" name="Google Shape;1534;g7574fcc975_0_9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3" name="Google Shape;1553;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9" name="Google Shape;155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7574fcc97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sz="2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sz="2200">
                <a:solidFill>
                  <a:srgbClr val="3F3F3F"/>
                </a:solidFill>
                <a:latin typeface="Open Sans"/>
                <a:ea typeface="Open Sans"/>
                <a:cs typeface="Open Sans"/>
                <a:sym typeface="Open Sans"/>
              </a:rPr>
              <a:t>You can also create a new job by copying  an existing job. </a:t>
            </a:r>
            <a:endParaRPr sz="2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003" name="Google Shape;1003;g7574fcc97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7574fcc975_0_9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564" name="Google Shape;1564;g7574fcc975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2" name="Google Shape;159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7574fcc975_0_9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the slide and mention the points below</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US"/>
              <a:t>You will need at least one version of Grails for Jenkins to use in the Grails Builder section in the Configure System page.</a:t>
            </a:r>
            <a:endParaRPr/>
          </a:p>
          <a:p>
            <a:pPr marL="457200" lvl="0" indent="-317500" algn="l" rtl="0">
              <a:lnSpc>
                <a:spcPct val="100000"/>
              </a:lnSpc>
              <a:spcBef>
                <a:spcPts val="0"/>
              </a:spcBef>
              <a:spcAft>
                <a:spcPts val="0"/>
              </a:spcAft>
              <a:buSzPts val="1400"/>
              <a:buChar char="●"/>
            </a:pPr>
            <a:r>
              <a:rPr lang="en-US"/>
              <a:t>If you need to pass any arguments to a particular target, you can enclose the target and its arguments in double quotes.</a:t>
            </a:r>
            <a:endParaRPr/>
          </a:p>
          <a:p>
            <a:pPr marL="457200" lvl="0" indent="-317500" algn="l" rtl="0">
              <a:lnSpc>
                <a:spcPct val="100000"/>
              </a:lnSpc>
              <a:spcBef>
                <a:spcPts val="0"/>
              </a:spcBef>
              <a:spcAft>
                <a:spcPts val="0"/>
              </a:spcAft>
              <a:buSzPts val="1400"/>
              <a:buChar char="●"/>
            </a:pPr>
            <a:r>
              <a:rPr lang="en-US"/>
              <a:t>The Grails build step takes many optional parameters like specifying version upgrades, the server port and any other properties you want to pass to the build.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597" name="Google Shape;1597;g7574fcc975_0_9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7401b421dd_1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613" name="Google Shape;1613;g7401b421dd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1" name="Google Shape;16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7574fcc975_0_10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626" name="Google Shape;1626;g7574fcc975_0_10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7574fcc975_0_1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You will need to add the Gradle installation you want to use.</a:t>
            </a:r>
            <a:endParaRPr/>
          </a:p>
          <a:p>
            <a:pPr marL="0" lvl="0" indent="0" algn="l" rtl="0">
              <a:lnSpc>
                <a:spcPct val="100000"/>
              </a:lnSpc>
              <a:spcBef>
                <a:spcPts val="0"/>
              </a:spcBef>
              <a:spcAft>
                <a:spcPts val="0"/>
              </a:spcAft>
              <a:buClr>
                <a:schemeClr val="dk1"/>
              </a:buClr>
              <a:buSzPts val="1100"/>
              <a:buFont typeface="Arial"/>
              <a:buNone/>
            </a:pPr>
            <a:r>
              <a:rPr lang="en-US"/>
              <a:t>Click the Add Gradle button to add a new Gradle installation, and enter an appropriate name.</a:t>
            </a:r>
            <a:endParaRPr/>
          </a:p>
          <a:p>
            <a:pPr marL="0" lvl="0" indent="0" algn="l" rtl="0">
              <a:lnSpc>
                <a:spcPct val="100000"/>
              </a:lnSpc>
              <a:spcBef>
                <a:spcPts val="0"/>
              </a:spcBef>
              <a:spcAft>
                <a:spcPts val="0"/>
              </a:spcAft>
              <a:buSzPts val="1400"/>
              <a:buNone/>
            </a:pPr>
            <a:r>
              <a:rPr lang="en-US"/>
              <a:t>You can point to the local Gradle home directory if it’s installed or use the Install automatically feature to download a Gradle installation.</a:t>
            </a:r>
            <a:endParaRPr/>
          </a:p>
        </p:txBody>
      </p:sp>
      <p:sp>
        <p:nvSpPr>
          <p:cNvPr id="1642" name="Google Shape;1642;g7574fcc975_0_1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7401b421dd_1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663" name="Google Shape;1663;g7401b421dd_1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1" name="Google Shape;1671;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2" name="Google Shape;1672;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7574fcc975_0_10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678" name="Google Shape;1678;g7574fcc975_0_10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7574fcc975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p:txBody>
      </p:sp>
      <p:sp>
        <p:nvSpPr>
          <p:cNvPr id="1015" name="Google Shape;1015;g7574fcc975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6" name="Google Shape;169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6b02e325d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701" name="Google Shape;1701;g6b02e325d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b02e325d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717" name="Google Shape;1717;g6b02e325d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5" name="Google Shape;17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7574fcc975_0_1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Parameterized builds is a powerful new concept that adds another dimension to your build jobs.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730" name="Google Shape;1730;g7574fcc975_0_1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7574fcc975_0_10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r>
              <a:rPr lang="en-US"/>
              <a:t>. </a:t>
            </a:r>
            <a:endParaRPr/>
          </a:p>
          <a:p>
            <a:pPr marL="0" lvl="0" indent="0" algn="l" rtl="0">
              <a:lnSpc>
                <a:spcPct val="100000"/>
              </a:lnSpc>
              <a:spcBef>
                <a:spcPts val="0"/>
              </a:spcBef>
              <a:spcAft>
                <a:spcPts val="0"/>
              </a:spcAft>
              <a:buClr>
                <a:schemeClr val="dk1"/>
              </a:buClr>
              <a:buSzPts val="1100"/>
              <a:buFont typeface="Arial"/>
              <a:buNone/>
            </a:pPr>
            <a:r>
              <a:rPr lang="en-US"/>
              <a:t>You can add as many parameters as you want to any sort of build.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748" name="Google Shape;1748;g7574fcc975_0_10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6b02e325d3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769" name="Google Shape;1769;g6b02e325d3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6b02e325d3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777" name="Google Shape;1777;g6b02e325d3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5" name="Google Shape;1785;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6" name="Google Shape;1786;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7574fcc975_0_1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792" name="Google Shape;1792;g7574fcc975_0_1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7574fcc975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topic</a:t>
            </a:r>
            <a:endParaRPr/>
          </a:p>
        </p:txBody>
      </p:sp>
      <p:sp>
        <p:nvSpPr>
          <p:cNvPr id="1025" name="Google Shape;1025;g7574fcc975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6b02e325d3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810" name="Google Shape;1810;g6b02e325d3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7574fcc975_0_10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Alternatively, you might use the standard Maven release process to generate a new release. In this case, a tag with the Maven release number will automatically be generated in Subversion.This approach is useful for projects that need to be partially or entirely rebuilt before they can be deployed to a given platform. For example, you may need to run the Antor Maven build using different properties or profiles for different platforms, so that platform-specific configuration files can be embedded in the deployed WAR or EARfiles.</a:t>
            </a:r>
            <a:endParaRPr/>
          </a:p>
        </p:txBody>
      </p:sp>
      <p:sp>
        <p:nvSpPr>
          <p:cNvPr id="1818" name="Google Shape;1818;g7574fcc975_0_10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6b02e325d3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835" name="Google Shape;1835;g6b02e325d3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7574fcc975_0_1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Unlike the Subversion support, there is no way to list the available Git tags in a drop-down list and users need to know the name of the tag to release.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43" name="Google Shape;1843;g7574fcc975_0_1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6b02e325d3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859" name="Google Shape;1859;g6b02e325d3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7" name="Google Shape;1867;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8" name="Google Shape;1868;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6b02e325d3_0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874" name="Google Shape;1874;g6b02e325d3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6b02e325d3_0_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882" name="Google Shape;1882;g6b02e325d3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6b02e325d3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The plugin lets you configure your build jobs to both trigger parameterized builds, and to pass arbitrary parameters to these builds.</a:t>
            </a:r>
            <a:endParaRPr/>
          </a:p>
          <a:p>
            <a:pPr marL="0" lvl="0" indent="0" algn="l" rtl="0">
              <a:lnSpc>
                <a:spcPct val="100000"/>
              </a:lnSpc>
              <a:spcBef>
                <a:spcPts val="0"/>
              </a:spcBef>
              <a:spcAft>
                <a:spcPts val="0"/>
              </a:spcAft>
              <a:buClr>
                <a:schemeClr val="dk1"/>
              </a:buClr>
              <a:buSzPts val="1100"/>
              <a:buFont typeface="Arial"/>
              <a:buNone/>
            </a:pPr>
            <a:r>
              <a:rPr lang="en-US"/>
              <a:t>The plugin gives the option of Triggering parameterized builds on other projects in your build job configuration page. </a:t>
            </a:r>
            <a:endParaRPr/>
          </a:p>
          <a:p>
            <a:pPr marL="0" lvl="0" indent="0" algn="l" rtl="0">
              <a:lnSpc>
                <a:spcPct val="100000"/>
              </a:lnSpc>
              <a:spcBef>
                <a:spcPts val="0"/>
              </a:spcBef>
              <a:spcAft>
                <a:spcPts val="0"/>
              </a:spcAft>
              <a:buClr>
                <a:schemeClr val="dk1"/>
              </a:buClr>
              <a:buSzPts val="1100"/>
              <a:buFont typeface="Arial"/>
              <a:buNone/>
            </a:pPr>
            <a:r>
              <a:rPr lang="en-US"/>
              <a:t>This lets you start a subsequent build job and passes the current parameters to this new build job.</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90" name="Google Shape;1890;g6b02e325d3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8" name="Google Shape;1908;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9" name="Google Shape;1909;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5" name="Google Shape;10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5" name="Google Shape;191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6b02e325d3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920" name="Google Shape;1920;g6b02e325d3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6b02e325d3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935" name="Google Shape;1935;g6b02e325d3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6b02e325d3_0_1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Letting signed-in users do anything is certainly flexible and may work for a small team. </a:t>
            </a:r>
            <a:endParaRPr/>
          </a:p>
          <a:p>
            <a:pPr marL="0" lvl="0" indent="0" algn="l" rtl="0">
              <a:lnSpc>
                <a:spcPct val="100000"/>
              </a:lnSpc>
              <a:spcBef>
                <a:spcPts val="0"/>
              </a:spcBef>
              <a:spcAft>
                <a:spcPts val="0"/>
              </a:spcAft>
              <a:buClr>
                <a:schemeClr val="dk1"/>
              </a:buClr>
              <a:buSzPts val="1100"/>
              <a:buFont typeface="Arial"/>
              <a:buNone/>
            </a:pPr>
            <a:r>
              <a:rPr lang="en-US"/>
              <a:t>For larger or multiple teams, or cases where Jenkins is being used outside the development environment, Matrix-based security is a good approach that allows different users to be assigned different rights, using a role-based approach.</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943" name="Google Shape;1943;g6b02e325d3_0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6b02e325d3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951" name="Google Shape;1951;g6b02e325d3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7574fcc975_0_1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959" name="Google Shape;1959;g7574fcc975_0_1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7574fcc975_0_12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a:t>
            </a:r>
            <a:endParaRPr/>
          </a:p>
        </p:txBody>
      </p:sp>
      <p:sp>
        <p:nvSpPr>
          <p:cNvPr id="1970" name="Google Shape;1970;g7574fcc975_0_1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7574fcc975_0_12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Explain the slide and mention the points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Others: There can also be other permissions available, depending on the plugins installed.</a:t>
            </a:r>
            <a:endParaRPr/>
          </a:p>
          <a:p>
            <a:pPr marL="0" lvl="0" indent="0" algn="l" rtl="0">
              <a:lnSpc>
                <a:spcPct val="100000"/>
              </a:lnSpc>
              <a:spcBef>
                <a:spcPts val="0"/>
              </a:spcBef>
              <a:spcAft>
                <a:spcPts val="0"/>
              </a:spcAft>
              <a:buClr>
                <a:schemeClr val="dk1"/>
              </a:buClr>
              <a:buSzPts val="1100"/>
              <a:buFont typeface="Arial"/>
              <a:buNone/>
            </a:pPr>
            <a:r>
              <a:rPr lang="en-US"/>
              <a:t>Promote: If the Promoted Builds plugin is installed, this permission allows users to manually promote a build.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978" name="Google Shape;1978;g7574fcc975_0_1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7574fcc975_0_12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1990" name="Google Shape;1990;g7574fcc975_0_1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7574fcc975_0_13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Trainer Notes: Explain the slide </a:t>
            </a:r>
            <a:endParaRPr/>
          </a:p>
        </p:txBody>
      </p:sp>
      <p:sp>
        <p:nvSpPr>
          <p:cNvPr id="2009" name="Google Shape;2009;g7574fcc975_0_1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3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vmlDrawing" Target="../drawings/vmlDrawing1.vml"/><Relationship Id="rId5" Type="http://schemas.openxmlformats.org/officeDocument/2006/relationships/image" Target="../media/image44.png"/><Relationship Id="rId4" Type="http://schemas.openxmlformats.org/officeDocument/2006/relationships/image" Target="../media/image49.png"/></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vmlDrawing" Target="../drawings/vmlDrawing2.vml"/><Relationship Id="rId5" Type="http://schemas.openxmlformats.org/officeDocument/2006/relationships/image" Target="../media/image44.png"/><Relationship Id="rId4" Type="http://schemas.openxmlformats.org/officeDocument/2006/relationships/image" Target="../media/image49.png"/></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vmlDrawing" Target="../drawings/vmlDrawing3.vml"/><Relationship Id="rId5" Type="http://schemas.openxmlformats.org/officeDocument/2006/relationships/image" Target="../media/image44.png"/><Relationship Id="rId4" Type="http://schemas.openxmlformats.org/officeDocument/2006/relationships/image" Target="../media/image4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vmlDrawing" Target="../drawings/vmlDrawing4.vml"/><Relationship Id="rId5" Type="http://schemas.openxmlformats.org/officeDocument/2006/relationships/image" Target="../media/image44.png"/><Relationship Id="rId4" Type="http://schemas.openxmlformats.org/officeDocument/2006/relationships/image" Target="../media/image49.png"/></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vmlDrawing" Target="../drawings/vmlDrawing5.vml"/><Relationship Id="rId5" Type="http://schemas.openxmlformats.org/officeDocument/2006/relationships/image" Target="../media/image44.png"/><Relationship Id="rId4" Type="http://schemas.openxmlformats.org/officeDocument/2006/relationships/image" Target="../media/image49.png"/></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4.xml"/><Relationship Id="rId1" Type="http://schemas.openxmlformats.org/officeDocument/2006/relationships/vmlDrawing" Target="../drawings/vmlDrawing6.vml"/><Relationship Id="rId5" Type="http://schemas.openxmlformats.org/officeDocument/2006/relationships/image" Target="../media/image44.png"/><Relationship Id="rId4" Type="http://schemas.openxmlformats.org/officeDocument/2006/relationships/image" Target="../media/image4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5"/>
        <p:cNvGrpSpPr/>
        <p:nvPr/>
      </p:nvGrpSpPr>
      <p:grpSpPr>
        <a:xfrm>
          <a:off x="0" y="0"/>
          <a:ext cx="0" cy="0"/>
          <a:chOff x="0" y="0"/>
          <a:chExt cx="0" cy="0"/>
        </a:xfrm>
      </p:grpSpPr>
      <p:pic>
        <p:nvPicPr>
          <p:cNvPr id="16" name="Google Shape;16;p64"/>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17" name="Google Shape;17;p64"/>
          <p:cNvSpPr/>
          <p:nvPr/>
        </p:nvSpPr>
        <p:spPr>
          <a:xfrm>
            <a:off x="7305963" y="4785843"/>
            <a:ext cx="8128000" cy="4288353"/>
          </a:xfrm>
          <a:prstGeom prst="rect">
            <a:avLst/>
          </a:prstGeom>
          <a:noFill/>
          <a:ln>
            <a:noFill/>
          </a:ln>
        </p:spPr>
        <p:txBody>
          <a:bodyPr spcFirstLastPara="1" wrap="square" lIns="91425" tIns="45700" rIns="91425" bIns="45700" anchor="t" anchorCtr="0">
            <a:spAutoFit/>
          </a:bodyPr>
          <a:lstStyle/>
          <a:p>
            <a:pPr marL="228600" marR="0" lvl="0" indent="-228600" algn="ctr" rtl="0">
              <a:lnSpc>
                <a:spcPct val="100000"/>
              </a:lnSpc>
              <a:spcBef>
                <a:spcPts val="0"/>
              </a:spcBef>
              <a:spcAft>
                <a:spcPts val="0"/>
              </a:spcAft>
              <a:buNone/>
            </a:pPr>
            <a:r>
              <a:rPr lang="en-US" sz="3800" b="1" i="0" u="none" strike="noStrike" cap="none">
                <a:solidFill>
                  <a:srgbClr val="404040"/>
                </a:solidFill>
                <a:latin typeface="Open Sans"/>
                <a:ea typeface="Open Sans"/>
                <a:cs typeface="Open Sans"/>
                <a:sym typeface="Open Sans"/>
              </a:rPr>
              <a:t>Post Graduate Program </a:t>
            </a:r>
            <a:endParaRPr/>
          </a:p>
          <a:p>
            <a:pPr marL="228600" marR="0" lvl="0" indent="-228600" algn="ctr" rtl="0">
              <a:lnSpc>
                <a:spcPct val="100000"/>
              </a:lnSpc>
              <a:spcBef>
                <a:spcPts val="1000"/>
              </a:spcBef>
              <a:spcAft>
                <a:spcPts val="0"/>
              </a:spcAft>
              <a:buNone/>
            </a:pPr>
            <a:r>
              <a:rPr lang="en-US" sz="3800" b="1" i="0" u="none" strike="noStrike" cap="none">
                <a:solidFill>
                  <a:srgbClr val="404040"/>
                </a:solidFill>
                <a:latin typeface="Open Sans"/>
                <a:ea typeface="Open Sans"/>
                <a:cs typeface="Open Sans"/>
                <a:sym typeface="Open Sans"/>
              </a:rPr>
              <a:t>in DevOps</a:t>
            </a:r>
            <a:endParaRPr/>
          </a:p>
          <a:p>
            <a:pPr marL="228600" marR="0" lvl="0" indent="-228600" algn="ctr" rtl="0">
              <a:lnSpc>
                <a:spcPct val="100000"/>
              </a:lnSpc>
              <a:spcBef>
                <a:spcPts val="1000"/>
              </a:spcBef>
              <a:spcAft>
                <a:spcPts val="0"/>
              </a:spcAft>
              <a:buNone/>
            </a:pPr>
            <a:br>
              <a:rPr lang="en-US" sz="3600" b="1" i="0" u="none" strike="noStrike" cap="none">
                <a:solidFill>
                  <a:srgbClr val="434343"/>
                </a:solidFill>
                <a:latin typeface="Open Sans"/>
                <a:ea typeface="Open Sans"/>
                <a:cs typeface="Open Sans"/>
                <a:sym typeface="Open Sans"/>
              </a:rPr>
            </a:br>
            <a:br>
              <a:rPr lang="en-US" sz="3600" b="1" i="0" u="none" strike="noStrike" cap="none">
                <a:solidFill>
                  <a:srgbClr val="434343"/>
                </a:solidFill>
                <a:latin typeface="Open Sans"/>
                <a:ea typeface="Open Sans"/>
                <a:cs typeface="Open Sans"/>
                <a:sym typeface="Open Sans"/>
              </a:rPr>
            </a:br>
            <a:endParaRPr sz="36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br>
              <a:rPr lang="en-US" sz="3600" b="0" i="0" u="none" strike="noStrike" cap="none">
                <a:solidFill>
                  <a:srgbClr val="000000"/>
                </a:solidFill>
                <a:latin typeface="Open Sans"/>
                <a:ea typeface="Open Sans"/>
                <a:cs typeface="Open Sans"/>
                <a:sym typeface="Open Sans"/>
              </a:rPr>
            </a:br>
            <a:endParaRPr sz="36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67"/>
        <p:cNvGrpSpPr/>
        <p:nvPr/>
      </p:nvGrpSpPr>
      <p:grpSpPr>
        <a:xfrm>
          <a:off x="0" y="0"/>
          <a:ext cx="0" cy="0"/>
          <a:chOff x="0" y="0"/>
          <a:chExt cx="0" cy="0"/>
        </a:xfrm>
      </p:grpSpPr>
      <p:pic>
        <p:nvPicPr>
          <p:cNvPr id="68" name="Google Shape;68;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9" name="Google Shape;69;p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0" name="Google Shape;70;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 name="Google Shape;71;p26"/>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72" name="Google Shape;72;p26"/>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73"/>
        <p:cNvGrpSpPr/>
        <p:nvPr/>
      </p:nvGrpSpPr>
      <p:grpSpPr>
        <a:xfrm>
          <a:off x="0" y="0"/>
          <a:ext cx="0" cy="0"/>
          <a:chOff x="0" y="0"/>
          <a:chExt cx="0" cy="0"/>
        </a:xfrm>
      </p:grpSpPr>
      <p:pic>
        <p:nvPicPr>
          <p:cNvPr id="74" name="Google Shape;74;p35"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5" name="Google Shape;75;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76" name="Google Shape;76;p3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77" name="Google Shape;77;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79"/>
        <p:cNvGrpSpPr/>
        <p:nvPr/>
      </p:nvGrpSpPr>
      <p:grpSpPr>
        <a:xfrm>
          <a:off x="0" y="0"/>
          <a:ext cx="0" cy="0"/>
          <a:chOff x="0" y="0"/>
          <a:chExt cx="0" cy="0"/>
        </a:xfrm>
      </p:grpSpPr>
      <p:pic>
        <p:nvPicPr>
          <p:cNvPr id="80" name="Google Shape;80;p52"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1" name="Google Shape;81;p5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2" name="Google Shape;82;p5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 name="Google Shape;83;p5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4" name="Google Shape;84;p5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85"/>
        <p:cNvGrpSpPr/>
        <p:nvPr/>
      </p:nvGrpSpPr>
      <p:grpSpPr>
        <a:xfrm>
          <a:off x="0" y="0"/>
          <a:ext cx="0" cy="0"/>
          <a:chOff x="0" y="0"/>
          <a:chExt cx="0" cy="0"/>
        </a:xfrm>
      </p:grpSpPr>
      <p:pic>
        <p:nvPicPr>
          <p:cNvPr id="86" name="Google Shape;86;p53"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7" name="Google Shape;87;p5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8" name="Google Shape;88;p5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5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 name="Google Shape;90;p5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91"/>
        <p:cNvGrpSpPr/>
        <p:nvPr/>
      </p:nvGrpSpPr>
      <p:grpSpPr>
        <a:xfrm>
          <a:off x="0" y="0"/>
          <a:ext cx="0" cy="0"/>
          <a:chOff x="0" y="0"/>
          <a:chExt cx="0" cy="0"/>
        </a:xfrm>
      </p:grpSpPr>
      <p:pic>
        <p:nvPicPr>
          <p:cNvPr id="92" name="Google Shape;92;p37"/>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93" name="Google Shape;93;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4" name="Google Shape;94;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 name="Google Shape;95;p3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97"/>
        <p:cNvGrpSpPr/>
        <p:nvPr/>
      </p:nvGrpSpPr>
      <p:grpSpPr>
        <a:xfrm>
          <a:off x="0" y="0"/>
          <a:ext cx="0" cy="0"/>
          <a:chOff x="0" y="0"/>
          <a:chExt cx="0" cy="0"/>
        </a:xfrm>
      </p:grpSpPr>
      <p:pic>
        <p:nvPicPr>
          <p:cNvPr id="98" name="Google Shape;98;p4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9" name="Google Shape;99;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0" name="Google Shape;100;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 name="Google Shape;101;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2" name="Google Shape;102;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03"/>
        <p:cNvGrpSpPr/>
        <p:nvPr/>
      </p:nvGrpSpPr>
      <p:grpSpPr>
        <a:xfrm>
          <a:off x="0" y="0"/>
          <a:ext cx="0" cy="0"/>
          <a:chOff x="0" y="0"/>
          <a:chExt cx="0" cy="0"/>
        </a:xfrm>
      </p:grpSpPr>
      <p:pic>
        <p:nvPicPr>
          <p:cNvPr id="104" name="Google Shape;104;p4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5" name="Google Shape;105;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6" name="Google Shape;106;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 name="Google Shape;107;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8" name="Google Shape;108;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09"/>
        <p:cNvGrpSpPr/>
        <p:nvPr/>
      </p:nvGrpSpPr>
      <p:grpSpPr>
        <a:xfrm>
          <a:off x="0" y="0"/>
          <a:ext cx="0" cy="0"/>
          <a:chOff x="0" y="0"/>
          <a:chExt cx="0" cy="0"/>
        </a:xfrm>
      </p:grpSpPr>
      <p:pic>
        <p:nvPicPr>
          <p:cNvPr id="110" name="Google Shape;110;p4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1" name="Google Shape;111;p4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2" name="Google Shape;112;p4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3" name="Google Shape;113;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4" name="Google Shape;114;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5" name="Google Shape;115;p4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6" name="Google Shape;116;p4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7" name="Google Shape;117;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19"/>
        <p:cNvGrpSpPr/>
        <p:nvPr/>
      </p:nvGrpSpPr>
      <p:grpSpPr>
        <a:xfrm>
          <a:off x="0" y="0"/>
          <a:ext cx="0" cy="0"/>
          <a:chOff x="0" y="0"/>
          <a:chExt cx="0" cy="0"/>
        </a:xfrm>
      </p:grpSpPr>
      <p:pic>
        <p:nvPicPr>
          <p:cNvPr id="120" name="Google Shape;120;p4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1" name="Google Shape;121;p4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2" name="Google Shape;122;p4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3" name="Google Shape;123;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4" name="Google Shape;124;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6" name="Google Shape;126;p4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27" name="Google Shape;127;p43"/>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28" name="Google Shape;128;p4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9" name="Google Shape;129;p4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0" name="Google Shape;130;p4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1" name="Google Shape;131;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33"/>
        <p:cNvGrpSpPr/>
        <p:nvPr/>
      </p:nvGrpSpPr>
      <p:grpSpPr>
        <a:xfrm>
          <a:off x="0" y="0"/>
          <a:ext cx="0" cy="0"/>
          <a:chOff x="0" y="0"/>
          <a:chExt cx="0" cy="0"/>
        </a:xfrm>
      </p:grpSpPr>
      <p:pic>
        <p:nvPicPr>
          <p:cNvPr id="134" name="Google Shape;134;p74"/>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135" name="Google Shape;135;p74"/>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p74"/>
          <p:cNvSpPr txBox="1">
            <a:spLocks noGrp="1"/>
          </p:cNvSpPr>
          <p:nvPr>
            <p:ph type="body" idx="1"/>
          </p:nvPr>
        </p:nvSpPr>
        <p:spPr>
          <a:xfrm>
            <a:off x="1170601" y="1579200"/>
            <a:ext cx="2040300" cy="674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74"/>
          <p:cNvSpPr txBox="1">
            <a:spLocks noGrp="1"/>
          </p:cNvSpPr>
          <p:nvPr>
            <p:ph type="body" idx="2"/>
          </p:nvPr>
        </p:nvSpPr>
        <p:spPr>
          <a:xfrm>
            <a:off x="3012031" y="828311"/>
            <a:ext cx="123237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7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9" name="Google Shape;139;p7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0" name="Google Shape;140;p7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41" name="Google Shape;141;p7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42" name="Google Shape;142;p7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3" name="Google Shape;143;p7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4" name="Google Shape;144;p7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7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18"/>
        <p:cNvGrpSpPr/>
        <p:nvPr/>
      </p:nvGrpSpPr>
      <p:grpSpPr>
        <a:xfrm>
          <a:off x="0" y="0"/>
          <a:ext cx="0" cy="0"/>
          <a:chOff x="0" y="0"/>
          <a:chExt cx="0" cy="0"/>
        </a:xfrm>
      </p:grpSpPr>
      <p:pic>
        <p:nvPicPr>
          <p:cNvPr id="19" name="Google Shape;19;p65"/>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quiz ans are">
  <p:cSld name="2_quiz ans are">
    <p:spTree>
      <p:nvGrpSpPr>
        <p:cNvPr id="1" name="Shape 146"/>
        <p:cNvGrpSpPr/>
        <p:nvPr/>
      </p:nvGrpSpPr>
      <p:grpSpPr>
        <a:xfrm>
          <a:off x="0" y="0"/>
          <a:ext cx="0" cy="0"/>
          <a:chOff x="0" y="0"/>
          <a:chExt cx="0" cy="0"/>
        </a:xfrm>
      </p:grpSpPr>
      <p:pic>
        <p:nvPicPr>
          <p:cNvPr id="147" name="Google Shape;147;p75"/>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148" name="Google Shape;148;p75"/>
          <p:cNvSpPr txBox="1"/>
          <p:nvPr/>
        </p:nvSpPr>
        <p:spPr>
          <a:xfrm>
            <a:off x="1280160" y="886968"/>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9" name="Google Shape;149;p75"/>
          <p:cNvSpPr txBox="1">
            <a:spLocks noGrp="1"/>
          </p:cNvSpPr>
          <p:nvPr>
            <p:ph type="body" idx="1"/>
          </p:nvPr>
        </p:nvSpPr>
        <p:spPr>
          <a:xfrm>
            <a:off x="1172926" y="1581912"/>
            <a:ext cx="20664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p75"/>
          <p:cNvSpPr txBox="1">
            <a:spLocks noGrp="1"/>
          </p:cNvSpPr>
          <p:nvPr>
            <p:ph type="body" idx="2"/>
          </p:nvPr>
        </p:nvSpPr>
        <p:spPr>
          <a:xfrm>
            <a:off x="3271356" y="85718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75"/>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75"/>
          <p:cNvSpPr txBox="1"/>
          <p:nvPr/>
        </p:nvSpPr>
        <p:spPr>
          <a:xfrm>
            <a:off x="1072899" y="7202584"/>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153" name="Google Shape;153;p75"/>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4" name="Google Shape;154;p7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5" name="Google Shape;155;p7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6" name="Google Shape;156;p7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7" name="Google Shape;157;p7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8" name="Google Shape;158;p7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7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75"/>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p75"/>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68"/>
        <p:cNvGrpSpPr/>
        <p:nvPr/>
      </p:nvGrpSpPr>
      <p:grpSpPr>
        <a:xfrm>
          <a:off x="0" y="0"/>
          <a:ext cx="0" cy="0"/>
          <a:chOff x="0" y="0"/>
          <a:chExt cx="0" cy="0"/>
        </a:xfrm>
      </p:grpSpPr>
      <p:pic>
        <p:nvPicPr>
          <p:cNvPr id="169" name="Google Shape;169;g7574fcc975_0_114"/>
          <p:cNvPicPr preferRelativeResize="0"/>
          <p:nvPr/>
        </p:nvPicPr>
        <p:blipFill rotWithShape="1">
          <a:blip r:embed="rId2">
            <a:alphaModFix/>
          </a:blip>
          <a:srcRect/>
          <a:stretch/>
        </p:blipFill>
        <p:spPr>
          <a:xfrm>
            <a:off x="10158" y="0"/>
            <a:ext cx="16256002" cy="9144001"/>
          </a:xfrm>
          <a:prstGeom prst="rect">
            <a:avLst/>
          </a:prstGeom>
          <a:noFill/>
          <a:ln>
            <a:noFill/>
          </a:ln>
        </p:spPr>
      </p:pic>
      <p:sp>
        <p:nvSpPr>
          <p:cNvPr id="170" name="Google Shape;170;g7574fcc975_0_11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7574fcc975_0_114"/>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2" name="Google Shape;172;g7574fcc975_0_114"/>
          <p:cNvSpPr/>
          <p:nvPr/>
        </p:nvSpPr>
        <p:spPr>
          <a:xfrm>
            <a:off x="16440756" y="259179"/>
            <a:ext cx="640200" cy="6402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 name="Google Shape;173;g7574fcc975_0_114"/>
          <p:cNvSpPr/>
          <p:nvPr/>
        </p:nvSpPr>
        <p:spPr>
          <a:xfrm>
            <a:off x="16440756" y="1121705"/>
            <a:ext cx="640200" cy="64020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 name="Google Shape;174;g7574fcc975_0_114"/>
          <p:cNvSpPr/>
          <p:nvPr/>
        </p:nvSpPr>
        <p:spPr>
          <a:xfrm>
            <a:off x="16440756" y="1984231"/>
            <a:ext cx="640200" cy="6402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5" name="Google Shape;175;g7574fcc975_0_114"/>
          <p:cNvSpPr/>
          <p:nvPr/>
        </p:nvSpPr>
        <p:spPr>
          <a:xfrm>
            <a:off x="16440756" y="2846757"/>
            <a:ext cx="640200" cy="64020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g7574fcc975_0_114"/>
          <p:cNvSpPr/>
          <p:nvPr/>
        </p:nvSpPr>
        <p:spPr>
          <a:xfrm>
            <a:off x="16440756" y="3709283"/>
            <a:ext cx="640200" cy="640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g7574fcc975_0_114"/>
          <p:cNvSpPr/>
          <p:nvPr/>
        </p:nvSpPr>
        <p:spPr>
          <a:xfrm>
            <a:off x="16440756" y="4571809"/>
            <a:ext cx="640200" cy="640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 name="Google Shape;178;g7574fcc975_0_114"/>
          <p:cNvSpPr/>
          <p:nvPr/>
        </p:nvSpPr>
        <p:spPr>
          <a:xfrm>
            <a:off x="16440756" y="5434335"/>
            <a:ext cx="640200" cy="640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 name="Google Shape;179;g7574fcc975_0_114"/>
          <p:cNvSpPr/>
          <p:nvPr/>
        </p:nvSpPr>
        <p:spPr>
          <a:xfrm>
            <a:off x="16440756" y="6296861"/>
            <a:ext cx="640200" cy="6402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g7574fcc975_0_114"/>
          <p:cNvSpPr/>
          <p:nvPr/>
        </p:nvSpPr>
        <p:spPr>
          <a:xfrm>
            <a:off x="16440756" y="7159387"/>
            <a:ext cx="640200" cy="640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g7574fcc975_0_114"/>
          <p:cNvSpPr/>
          <p:nvPr/>
        </p:nvSpPr>
        <p:spPr>
          <a:xfrm>
            <a:off x="16440756" y="8021912"/>
            <a:ext cx="640200" cy="640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82"/>
        <p:cNvGrpSpPr/>
        <p:nvPr/>
      </p:nvGrpSpPr>
      <p:grpSpPr>
        <a:xfrm>
          <a:off x="0" y="0"/>
          <a:ext cx="0" cy="0"/>
          <a:chOff x="0" y="0"/>
          <a:chExt cx="0" cy="0"/>
        </a:xfrm>
      </p:grpSpPr>
      <p:pic>
        <p:nvPicPr>
          <p:cNvPr id="183" name="Google Shape;183;g7574fcc975_0_74"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84" name="Google Shape;184;g7574fcc975_0_7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85" name="Google Shape;185;g7574fcc975_0_74"/>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86"/>
        <p:cNvGrpSpPr/>
        <p:nvPr/>
      </p:nvGrpSpPr>
      <p:grpSpPr>
        <a:xfrm>
          <a:off x="0" y="0"/>
          <a:ext cx="0" cy="0"/>
          <a:chOff x="0" y="0"/>
          <a:chExt cx="0" cy="0"/>
        </a:xfrm>
      </p:grpSpPr>
      <p:pic>
        <p:nvPicPr>
          <p:cNvPr id="187" name="Google Shape;187;g7574fcc975_0_78"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88" name="Google Shape;188;g7574fcc975_0_7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89" name="Google Shape;189;g7574fcc975_0_78"/>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0"/>
        <p:cNvGrpSpPr/>
        <p:nvPr/>
      </p:nvGrpSpPr>
      <p:grpSpPr>
        <a:xfrm>
          <a:off x="0" y="0"/>
          <a:ext cx="0" cy="0"/>
          <a:chOff x="0" y="0"/>
          <a:chExt cx="0" cy="0"/>
        </a:xfrm>
      </p:grpSpPr>
      <p:pic>
        <p:nvPicPr>
          <p:cNvPr id="191" name="Google Shape;191;g7574fcc975_0_82"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92" name="Google Shape;192;g7574fcc975_0_82"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193" name="Google Shape;193;g7574fcc975_0_8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94" name="Google Shape;194;g7574fcc975_0_82"/>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5" name="Google Shape;195;g7574fcc975_0_82"/>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96"/>
        <p:cNvGrpSpPr/>
        <p:nvPr/>
      </p:nvGrpSpPr>
      <p:grpSpPr>
        <a:xfrm>
          <a:off x="0" y="0"/>
          <a:ext cx="0" cy="0"/>
          <a:chOff x="0" y="0"/>
          <a:chExt cx="0" cy="0"/>
        </a:xfrm>
      </p:grpSpPr>
      <p:pic>
        <p:nvPicPr>
          <p:cNvPr id="197" name="Google Shape;197;g7574fcc975_0_8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98" name="Google Shape;198;g7574fcc975_0_88"/>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199" name="Google Shape;199;g7574fcc975_0_88"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00" name="Google Shape;200;g7574fcc975_0_88"/>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1" name="Google Shape;201;g7574fcc975_0_88"/>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02"/>
        <p:cNvGrpSpPr/>
        <p:nvPr/>
      </p:nvGrpSpPr>
      <p:grpSpPr>
        <a:xfrm>
          <a:off x="0" y="0"/>
          <a:ext cx="0" cy="0"/>
          <a:chOff x="0" y="0"/>
          <a:chExt cx="0" cy="0"/>
        </a:xfrm>
      </p:grpSpPr>
      <p:pic>
        <p:nvPicPr>
          <p:cNvPr id="203" name="Google Shape;203;g7574fcc975_0_9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4" name="Google Shape;204;g7574fcc975_0_9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5" name="Google Shape;205;g7574fcc975_0_94"/>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6" name="Google Shape;206;g7574fcc975_0_94"/>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07" name="Google Shape;207;g7574fcc975_0_94"/>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08"/>
        <p:cNvGrpSpPr/>
        <p:nvPr/>
      </p:nvGrpSpPr>
      <p:grpSpPr>
        <a:xfrm>
          <a:off x="0" y="0"/>
          <a:ext cx="0" cy="0"/>
          <a:chOff x="0" y="0"/>
          <a:chExt cx="0" cy="0"/>
        </a:xfrm>
      </p:grpSpPr>
      <p:pic>
        <p:nvPicPr>
          <p:cNvPr id="209" name="Google Shape;209;g7574fcc975_0_100"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0" name="Google Shape;210;g7574fcc975_0_10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11" name="Google Shape;211;g7574fcc975_0_100"/>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12" name="Google Shape;212;g7574fcc975_0_100"/>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3" name="Google Shape;213;g7574fcc975_0_100"/>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4" name="Google Shape;214;g7574fcc975_0_100"/>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5" name="Google Shape;215;g7574fcc975_0_100"/>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16" name="Google Shape;216;g7574fcc975_0_100"/>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17"/>
        <p:cNvGrpSpPr/>
        <p:nvPr/>
      </p:nvGrpSpPr>
      <p:grpSpPr>
        <a:xfrm>
          <a:off x="0" y="0"/>
          <a:ext cx="0" cy="0"/>
          <a:chOff x="0" y="0"/>
          <a:chExt cx="0" cy="0"/>
        </a:xfrm>
      </p:grpSpPr>
      <p:pic>
        <p:nvPicPr>
          <p:cNvPr id="218" name="Google Shape;218;g7574fcc975_0_109"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9" name="Google Shape;219;g7574fcc975_0_10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20" name="Google Shape;220;g7574fcc975_0_10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21" name="Google Shape;221;g7574fcc975_0_109"/>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222"/>
        <p:cNvGrpSpPr/>
        <p:nvPr/>
      </p:nvGrpSpPr>
      <p:grpSpPr>
        <a:xfrm>
          <a:off x="0" y="0"/>
          <a:ext cx="0" cy="0"/>
          <a:chOff x="0" y="0"/>
          <a:chExt cx="0" cy="0"/>
        </a:xfrm>
      </p:grpSpPr>
      <p:pic>
        <p:nvPicPr>
          <p:cNvPr id="223" name="Google Shape;223;p7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4" name="Google Shape;224;p7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25" name="Google Shape;225;p7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26" name="Google Shape;226;p7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76"/>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8" name="Google Shape;228;p76"/>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 name="Google Shape;229;p76"/>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76"/>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1" name="Google Shape;231;p76"/>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 name="Google Shape;232;p76"/>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 name="Google Shape;233;p76"/>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4" name="Google Shape;234;p76"/>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 name="Google Shape;235;p76"/>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6" name="Google Shape;236;p76"/>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 name="Google Shape;237;p76"/>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Key Takeaways">
  <p:cSld name="1_Key Takeaways">
    <p:spTree>
      <p:nvGrpSpPr>
        <p:cNvPr id="1" name="Shape 20"/>
        <p:cNvGrpSpPr/>
        <p:nvPr/>
      </p:nvGrpSpPr>
      <p:grpSpPr>
        <a:xfrm>
          <a:off x="0" y="0"/>
          <a:ext cx="0" cy="0"/>
          <a:chOff x="0" y="0"/>
          <a:chExt cx="0" cy="0"/>
        </a:xfrm>
      </p:grpSpPr>
      <p:pic>
        <p:nvPicPr>
          <p:cNvPr id="21" name="Google Shape;21;p66"/>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22" name="Google Shape;22;p66"/>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 name="Google Shape;23;p66"/>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66"/>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 name="Google Shape;25;p66"/>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6" name="Google Shape;26;p66"/>
          <p:cNvPicPr preferRelativeResize="0"/>
          <p:nvPr/>
        </p:nvPicPr>
        <p:blipFill rotWithShape="1">
          <a:blip r:embed="rId3">
            <a:alphaModFix/>
          </a:blip>
          <a:srcRect t="6807" b="6798"/>
          <a:stretch/>
        </p:blipFill>
        <p:spPr>
          <a:xfrm>
            <a:off x="3023258" y="1368575"/>
            <a:ext cx="4954583" cy="91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38"/>
        <p:cNvGrpSpPr/>
        <p:nvPr/>
      </p:nvGrpSpPr>
      <p:grpSpPr>
        <a:xfrm>
          <a:off x="0" y="0"/>
          <a:ext cx="0" cy="0"/>
          <a:chOff x="0" y="0"/>
          <a:chExt cx="0" cy="0"/>
        </a:xfrm>
      </p:grpSpPr>
      <p:pic>
        <p:nvPicPr>
          <p:cNvPr id="239" name="Google Shape;239;g7574fcc975_0_12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0" name="Google Shape;240;g7574fcc975_0_12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41" name="Google Shape;241;g7574fcc975_0_129"/>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42"/>
        <p:cNvGrpSpPr/>
        <p:nvPr/>
      </p:nvGrpSpPr>
      <p:grpSpPr>
        <a:xfrm>
          <a:off x="0" y="0"/>
          <a:ext cx="0" cy="0"/>
          <a:chOff x="0" y="0"/>
          <a:chExt cx="0" cy="0"/>
        </a:xfrm>
      </p:grpSpPr>
      <p:pic>
        <p:nvPicPr>
          <p:cNvPr id="243" name="Google Shape;243;g7574fcc975_0_13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4" name="Google Shape;244;g7574fcc975_0_13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45" name="Google Shape;245;g7574fcc975_0_133"/>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6" name="Google Shape;246;g7574fcc975_0_13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7" name="Google Shape;247;g7574fcc975_0_13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8" name="Google Shape;248;g7574fcc975_0_13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9" name="Google Shape;249;g7574fcc975_0_13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50" name="Google Shape;250;g7574fcc975_0_13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51" name="Google Shape;251;g7574fcc975_0_13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52" name="Google Shape;252;g7574fcc975_0_133"/>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3" name="Google Shape;253;g7574fcc975_0_133"/>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4" name="Google Shape;254;g7574fcc975_0_133"/>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5" name="Google Shape;255;g7574fcc975_0_133"/>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56"/>
        <p:cNvGrpSpPr/>
        <p:nvPr/>
      </p:nvGrpSpPr>
      <p:grpSpPr>
        <a:xfrm>
          <a:off x="0" y="0"/>
          <a:ext cx="0" cy="0"/>
          <a:chOff x="0" y="0"/>
          <a:chExt cx="0" cy="0"/>
        </a:xfrm>
      </p:grpSpPr>
      <p:pic>
        <p:nvPicPr>
          <p:cNvPr id="257" name="Google Shape;257;g7574fcc975_0_14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8" name="Google Shape;258;g7574fcc975_0_14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59" name="Google Shape;259;g7574fcc975_0_14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60" name="Google Shape;260;g7574fcc975_0_14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1" name="Google Shape;261;g7574fcc975_0_14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2" name="Google Shape;262;g7574fcc975_0_147"/>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3" name="Google Shape;263;g7574fcc975_0_147"/>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64" name="Google Shape;264;g7574fcc975_0_147"/>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65" name="Google Shape;265;g7574fcc975_0_14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6" name="Google Shape;266;g7574fcc975_0_14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67" name="Google Shape;267;g7574fcc975_0_14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8" name="Google Shape;268;g7574fcc975_0_14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9" name="Google Shape;269;g7574fcc975_0_14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70" name="Google Shape;270;g7574fcc975_0_147"/>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g7574fcc975_0_147"/>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g7574fcc975_0_147"/>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3" name="Google Shape;273;g7574fcc975_0_147"/>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74"/>
        <p:cNvGrpSpPr/>
        <p:nvPr/>
      </p:nvGrpSpPr>
      <p:grpSpPr>
        <a:xfrm>
          <a:off x="0" y="0"/>
          <a:ext cx="0" cy="0"/>
          <a:chOff x="0" y="0"/>
          <a:chExt cx="0" cy="0"/>
        </a:xfrm>
      </p:grpSpPr>
      <p:pic>
        <p:nvPicPr>
          <p:cNvPr id="275" name="Google Shape;275;g7574fcc975_0_165"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76" name="Google Shape;276;g7574fcc975_0_16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77" name="Google Shape;277;g7574fcc975_0_165"/>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278" name="Google Shape;278;g7574fcc975_0_165"/>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79" name="Google Shape;279;g7574fcc975_0_165"/>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0" name="Google Shape;280;g7574fcc975_0_165"/>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g7574fcc975_0_165"/>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2" name="Google Shape;282;g7574fcc975_0_165"/>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83"/>
        <p:cNvGrpSpPr/>
        <p:nvPr/>
      </p:nvGrpSpPr>
      <p:grpSpPr>
        <a:xfrm>
          <a:off x="0" y="0"/>
          <a:ext cx="0" cy="0"/>
          <a:chOff x="0" y="0"/>
          <a:chExt cx="0" cy="0"/>
        </a:xfrm>
      </p:grpSpPr>
      <p:pic>
        <p:nvPicPr>
          <p:cNvPr id="284" name="Google Shape;284;g7574fcc975_0_174"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85" name="Google Shape;285;g7574fcc975_0_17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86" name="Google Shape;286;g7574fcc975_0_174"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87" name="Google Shape;287;g7574fcc975_0_174"/>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8" name="Google Shape;288;g7574fcc975_0_174"/>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289"/>
        <p:cNvGrpSpPr/>
        <p:nvPr/>
      </p:nvGrpSpPr>
      <p:grpSpPr>
        <a:xfrm>
          <a:off x="0" y="0"/>
          <a:ext cx="0" cy="0"/>
          <a:chOff x="0" y="0"/>
          <a:chExt cx="0" cy="0"/>
        </a:xfrm>
      </p:grpSpPr>
      <p:pic>
        <p:nvPicPr>
          <p:cNvPr id="290" name="Google Shape;290;g7574fcc975_0_180"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91" name="Google Shape;291;g7574fcc975_0_18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92" name="Google Shape;292;g7574fcc975_0_180"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93" name="Google Shape;293;g7574fcc975_0_18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4" name="Google Shape;294;g7574fcc975_0_18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95"/>
        <p:cNvGrpSpPr/>
        <p:nvPr/>
      </p:nvGrpSpPr>
      <p:grpSpPr>
        <a:xfrm>
          <a:off x="0" y="0"/>
          <a:ext cx="0" cy="0"/>
          <a:chOff x="0" y="0"/>
          <a:chExt cx="0" cy="0"/>
        </a:xfrm>
      </p:grpSpPr>
      <p:pic>
        <p:nvPicPr>
          <p:cNvPr id="296" name="Google Shape;296;g7574fcc975_0_18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97" name="Google Shape;297;g7574fcc975_0_18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98" name="Google Shape;298;g7574fcc975_0_18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g7574fcc975_0_186"/>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0" name="Google Shape;300;g7574fcc975_0_186"/>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301"/>
        <p:cNvGrpSpPr/>
        <p:nvPr/>
      </p:nvGrpSpPr>
      <p:grpSpPr>
        <a:xfrm>
          <a:off x="0" y="0"/>
          <a:ext cx="0" cy="0"/>
          <a:chOff x="0" y="0"/>
          <a:chExt cx="0" cy="0"/>
        </a:xfrm>
      </p:grpSpPr>
      <p:pic>
        <p:nvPicPr>
          <p:cNvPr id="302" name="Google Shape;302;g7574fcc975_0_192"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3" name="Google Shape;303;g7574fcc975_0_19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4" name="Google Shape;304;g7574fcc975_0_192"/>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g7574fcc975_0_192"/>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6" name="Google Shape;306;g7574fcc975_0_192"/>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307"/>
        <p:cNvGrpSpPr/>
        <p:nvPr/>
      </p:nvGrpSpPr>
      <p:grpSpPr>
        <a:xfrm>
          <a:off x="0" y="0"/>
          <a:ext cx="0" cy="0"/>
          <a:chOff x="0" y="0"/>
          <a:chExt cx="0" cy="0"/>
        </a:xfrm>
      </p:grpSpPr>
      <p:pic>
        <p:nvPicPr>
          <p:cNvPr id="308" name="Google Shape;308;g7574fcc975_0_198"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9" name="Google Shape;309;g7574fcc975_0_19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0" name="Google Shape;310;g7574fcc975_0_198"/>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g7574fcc975_0_198"/>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2" name="Google Shape;312;g7574fcc975_0_198"/>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13"/>
        <p:cNvGrpSpPr/>
        <p:nvPr/>
      </p:nvGrpSpPr>
      <p:grpSpPr>
        <a:xfrm>
          <a:off x="0" y="0"/>
          <a:ext cx="0" cy="0"/>
          <a:chOff x="0" y="0"/>
          <a:chExt cx="0" cy="0"/>
        </a:xfrm>
      </p:grpSpPr>
      <p:pic>
        <p:nvPicPr>
          <p:cNvPr id="314" name="Google Shape;314;g7574fcc975_0_204"/>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315" name="Google Shape;315;g7574fcc975_0_20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6" name="Google Shape;316;g7574fcc975_0_204"/>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7" name="Google Shape;317;g7574fcc975_0_204"/>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8" name="Google Shape;318;g7574fcc975_0_204"/>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You Already Know 1">
  <p:cSld name="You Already Know 1">
    <p:spTree>
      <p:nvGrpSpPr>
        <p:cNvPr id="1" name="Shape 27"/>
        <p:cNvGrpSpPr/>
        <p:nvPr/>
      </p:nvGrpSpPr>
      <p:grpSpPr>
        <a:xfrm>
          <a:off x="0" y="0"/>
          <a:ext cx="0" cy="0"/>
          <a:chOff x="0" y="0"/>
          <a:chExt cx="0" cy="0"/>
        </a:xfrm>
      </p:grpSpPr>
      <p:pic>
        <p:nvPicPr>
          <p:cNvPr id="28" name="Google Shape;28;p67"/>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9" name="Google Shape;29;p67"/>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19"/>
        <p:cNvGrpSpPr/>
        <p:nvPr/>
      </p:nvGrpSpPr>
      <p:grpSpPr>
        <a:xfrm>
          <a:off x="0" y="0"/>
          <a:ext cx="0" cy="0"/>
          <a:chOff x="0" y="0"/>
          <a:chExt cx="0" cy="0"/>
        </a:xfrm>
      </p:grpSpPr>
      <p:pic>
        <p:nvPicPr>
          <p:cNvPr id="320" name="Google Shape;320;g7574fcc975_0_210"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21" name="Google Shape;321;g7574fcc975_0_21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22" name="Google Shape;322;g7574fcc975_0_210"/>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g7574fcc975_0_210"/>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4" name="Google Shape;324;g7574fcc975_0_210"/>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25"/>
        <p:cNvGrpSpPr/>
        <p:nvPr/>
      </p:nvGrpSpPr>
      <p:grpSpPr>
        <a:xfrm>
          <a:off x="0" y="0"/>
          <a:ext cx="0" cy="0"/>
          <a:chOff x="0" y="0"/>
          <a:chExt cx="0" cy="0"/>
        </a:xfrm>
      </p:grpSpPr>
      <p:pic>
        <p:nvPicPr>
          <p:cNvPr id="326" name="Google Shape;326;g7574fcc975_0_216"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27" name="Google Shape;327;g7574fcc975_0_21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28" name="Google Shape;328;g7574fcc975_0_216"/>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9" name="Google Shape;329;g7574fcc975_0_216"/>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0" name="Google Shape;330;g7574fcc975_0_216"/>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31"/>
        <p:cNvGrpSpPr/>
        <p:nvPr/>
      </p:nvGrpSpPr>
      <p:grpSpPr>
        <a:xfrm>
          <a:off x="0" y="0"/>
          <a:ext cx="0" cy="0"/>
          <a:chOff x="0" y="0"/>
          <a:chExt cx="0" cy="0"/>
        </a:xfrm>
      </p:grpSpPr>
      <p:pic>
        <p:nvPicPr>
          <p:cNvPr id="332" name="Google Shape;332;g7574fcc975_0_22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3" name="Google Shape;333;g7574fcc975_0_22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34" name="Google Shape;334;g7574fcc975_0_22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5" name="Google Shape;335;g7574fcc975_0_22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6" name="Google Shape;336;g7574fcc975_0_22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7" name="Google Shape;337;g7574fcc975_0_22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8" name="Google Shape;338;g7574fcc975_0_22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9" name="Google Shape;339;g7574fcc975_0_222"/>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0" name="Google Shape;340;g7574fcc975_0_222"/>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41"/>
        <p:cNvGrpSpPr/>
        <p:nvPr/>
      </p:nvGrpSpPr>
      <p:grpSpPr>
        <a:xfrm>
          <a:off x="0" y="0"/>
          <a:ext cx="0" cy="0"/>
          <a:chOff x="0" y="0"/>
          <a:chExt cx="0" cy="0"/>
        </a:xfrm>
      </p:grpSpPr>
      <p:pic>
        <p:nvPicPr>
          <p:cNvPr id="342" name="Google Shape;342;g7574fcc975_0_23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43" name="Google Shape;343;g7574fcc975_0_23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44" name="Google Shape;344;g7574fcc975_0_23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5" name="Google Shape;345;g7574fcc975_0_23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6" name="Google Shape;346;g7574fcc975_0_23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7" name="Google Shape;347;g7574fcc975_0_232"/>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8" name="Google Shape;348;g7574fcc975_0_23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49" name="Google Shape;349;g7574fcc975_0_232"/>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50" name="Google Shape;350;g7574fcc975_0_23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1" name="Google Shape;351;g7574fcc975_0_23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2" name="Google Shape;352;g7574fcc975_0_23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3" name="Google Shape;353;g7574fcc975_0_23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4" name="Google Shape;354;g7574fcc975_0_23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355"/>
        <p:cNvGrpSpPr/>
        <p:nvPr/>
      </p:nvGrpSpPr>
      <p:grpSpPr>
        <a:xfrm>
          <a:off x="0" y="0"/>
          <a:ext cx="0" cy="0"/>
          <a:chOff x="0" y="0"/>
          <a:chExt cx="0" cy="0"/>
        </a:xfrm>
      </p:grpSpPr>
      <p:pic>
        <p:nvPicPr>
          <p:cNvPr id="356" name="Google Shape;356;g7574fcc975_0_24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57" name="Google Shape;357;g7574fcc975_0_24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58" name="Google Shape;358;g7574fcc975_0_246"/>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59" name="Google Shape;359;g7574fcc975_0_24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0" name="Google Shape;360;g7574fcc975_0_24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1" name="Google Shape;361;g7574fcc975_0_24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62" name="Google Shape;362;g7574fcc975_0_24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63" name="Google Shape;363;g7574fcc975_0_24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64" name="Google Shape;364;g7574fcc975_0_24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65" name="Google Shape;365;g7574fcc975_0_246"/>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6" name="Google Shape;366;g7574fcc975_0_246"/>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7" name="Google Shape;367;g7574fcc975_0_246"/>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8" name="Google Shape;368;g7574fcc975_0_246"/>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9" name="Google Shape;369;g7574fcc975_0_246"/>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70" name="Google Shape;370;g7574fcc975_0_246"/>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371"/>
        <p:cNvGrpSpPr/>
        <p:nvPr/>
      </p:nvGrpSpPr>
      <p:grpSpPr>
        <a:xfrm>
          <a:off x="0" y="0"/>
          <a:ext cx="0" cy="0"/>
          <a:chOff x="0" y="0"/>
          <a:chExt cx="0" cy="0"/>
        </a:xfrm>
      </p:grpSpPr>
      <p:pic>
        <p:nvPicPr>
          <p:cNvPr id="372" name="Google Shape;372;g7574fcc975_0_26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73" name="Google Shape;373;g7574fcc975_0_26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74" name="Google Shape;374;g7574fcc975_0_26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75" name="Google Shape;375;g7574fcc975_0_26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6" name="Google Shape;376;g7574fcc975_0_26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7" name="Google Shape;377;g7574fcc975_0_262"/>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8" name="Google Shape;378;g7574fcc975_0_26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79" name="Google Shape;379;g7574fcc975_0_262"/>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80" name="Google Shape;380;g7574fcc975_0_262"/>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1" name="Google Shape;381;g7574fcc975_0_26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82" name="Google Shape;382;g7574fcc975_0_26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83" name="Google Shape;383;g7574fcc975_0_26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84" name="Google Shape;384;g7574fcc975_0_26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85" name="Google Shape;385;g7574fcc975_0_26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6" name="Google Shape;386;g7574fcc975_0_26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7" name="Google Shape;387;g7574fcc975_0_262"/>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8" name="Google Shape;388;g7574fcc975_0_262"/>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9" name="Google Shape;389;g7574fcc975_0_262"/>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90" name="Google Shape;390;g7574fcc975_0_262"/>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97"/>
        <p:cNvGrpSpPr/>
        <p:nvPr/>
      </p:nvGrpSpPr>
      <p:grpSpPr>
        <a:xfrm>
          <a:off x="0" y="0"/>
          <a:ext cx="0" cy="0"/>
          <a:chOff x="0" y="0"/>
          <a:chExt cx="0" cy="0"/>
        </a:xfrm>
      </p:grpSpPr>
      <p:pic>
        <p:nvPicPr>
          <p:cNvPr id="398" name="Google Shape;398;g7574fcc975_0_371"/>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399" name="Google Shape;399;g7574fcc975_0_371"/>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g7574fcc975_0_371"/>
          <p:cNvSpPr txBox="1">
            <a:spLocks noGrp="1"/>
          </p:cNvSpPr>
          <p:nvPr>
            <p:ph type="body" idx="1"/>
          </p:nvPr>
        </p:nvSpPr>
        <p:spPr>
          <a:xfrm>
            <a:off x="1902094" y="1808293"/>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01"/>
        <p:cNvGrpSpPr/>
        <p:nvPr/>
      </p:nvGrpSpPr>
      <p:grpSpPr>
        <a:xfrm>
          <a:off x="0" y="0"/>
          <a:ext cx="0" cy="0"/>
          <a:chOff x="0" y="0"/>
          <a:chExt cx="0" cy="0"/>
        </a:xfrm>
      </p:grpSpPr>
      <p:pic>
        <p:nvPicPr>
          <p:cNvPr id="402" name="Google Shape;402;g7574fcc975_0_362"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03" name="Google Shape;403;g7574fcc975_0_36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04" name="Google Shape;404;g7574fcc975_0_362"/>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405" name="Google Shape;405;g7574fcc975_0_362"/>
          <p:cNvSpPr txBox="1">
            <a:spLocks noGrp="1"/>
          </p:cNvSpPr>
          <p:nvPr>
            <p:ph type="body" idx="1"/>
          </p:nvPr>
        </p:nvSpPr>
        <p:spPr>
          <a:xfrm>
            <a:off x="1470662" y="220437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6" name="Google Shape;406;g7574fcc975_0_362"/>
          <p:cNvSpPr txBox="1">
            <a:spLocks noGrp="1"/>
          </p:cNvSpPr>
          <p:nvPr>
            <p:ph type="body" idx="2"/>
          </p:nvPr>
        </p:nvSpPr>
        <p:spPr>
          <a:xfrm>
            <a:off x="1470662" y="3377721"/>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7" name="Google Shape;407;g7574fcc975_0_362"/>
          <p:cNvSpPr txBox="1">
            <a:spLocks noGrp="1"/>
          </p:cNvSpPr>
          <p:nvPr>
            <p:ph type="body" idx="3"/>
          </p:nvPr>
        </p:nvSpPr>
        <p:spPr>
          <a:xfrm>
            <a:off x="1470662" y="4551064"/>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8" name="Google Shape;408;g7574fcc975_0_362"/>
          <p:cNvSpPr txBox="1">
            <a:spLocks noGrp="1"/>
          </p:cNvSpPr>
          <p:nvPr>
            <p:ph type="body" idx="4"/>
          </p:nvPr>
        </p:nvSpPr>
        <p:spPr>
          <a:xfrm>
            <a:off x="1470662" y="572440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09" name="Google Shape;409;g7574fcc975_0_362"/>
          <p:cNvPicPr preferRelativeResize="0"/>
          <p:nvPr/>
        </p:nvPicPr>
        <p:blipFill rotWithShape="1">
          <a:blip r:embed="rId4">
            <a:alphaModFix/>
          </a:blip>
          <a:srcRect/>
          <a:stretch/>
        </p:blipFill>
        <p:spPr>
          <a:xfrm>
            <a:off x="2870203" y="1186581"/>
            <a:ext cx="4819923" cy="36576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10"/>
        <p:cNvGrpSpPr/>
        <p:nvPr/>
      </p:nvGrpSpPr>
      <p:grpSpPr>
        <a:xfrm>
          <a:off x="0" y="0"/>
          <a:ext cx="0" cy="0"/>
          <a:chOff x="0" y="0"/>
          <a:chExt cx="0" cy="0"/>
        </a:xfrm>
      </p:grpSpPr>
      <p:pic>
        <p:nvPicPr>
          <p:cNvPr id="411" name="Google Shape;411;g7574fcc975_0_376"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12" name="Google Shape;412;g7574fcc975_0_37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13" name="Google Shape;413;g7574fcc975_0_376"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14" name="Google Shape;414;g7574fcc975_0_376"/>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15"/>
        <p:cNvGrpSpPr/>
        <p:nvPr/>
      </p:nvGrpSpPr>
      <p:grpSpPr>
        <a:xfrm>
          <a:off x="0" y="0"/>
          <a:ext cx="0" cy="0"/>
          <a:chOff x="0" y="0"/>
          <a:chExt cx="0" cy="0"/>
        </a:xfrm>
      </p:grpSpPr>
      <p:pic>
        <p:nvPicPr>
          <p:cNvPr id="416" name="Google Shape;416;g7574fcc975_0_381"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17" name="Google Shape;417;g7574fcc975_0_38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18" name="Google Shape;418;g7574fcc975_0_381"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19" name="Google Shape;419;g7574fcc975_0_381"/>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0" name="Google Shape;420;g7574fcc975_0_381"/>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0"/>
        <p:cNvGrpSpPr/>
        <p:nvPr/>
      </p:nvGrpSpPr>
      <p:grpSpPr>
        <a:xfrm>
          <a:off x="0" y="0"/>
          <a:ext cx="0" cy="0"/>
          <a:chOff x="0" y="0"/>
          <a:chExt cx="0" cy="0"/>
        </a:xfrm>
      </p:grpSpPr>
      <p:pic>
        <p:nvPicPr>
          <p:cNvPr id="31" name="Google Shape;31;p29"/>
          <p:cNvPicPr preferRelativeResize="0"/>
          <p:nvPr/>
        </p:nvPicPr>
        <p:blipFill rotWithShape="1">
          <a:blip r:embed="rId2">
            <a:alphaModFix/>
          </a:blip>
          <a:srcRect/>
          <a:stretch/>
        </p:blipFill>
        <p:spPr>
          <a:xfrm>
            <a:off x="10158" y="0"/>
            <a:ext cx="16256002" cy="9144001"/>
          </a:xfrm>
          <a:prstGeom prst="rect">
            <a:avLst/>
          </a:prstGeom>
          <a:noFill/>
          <a:ln>
            <a:noFill/>
          </a:ln>
        </p:spPr>
      </p:pic>
      <p:sp>
        <p:nvSpPr>
          <p:cNvPr id="32" name="Google Shape;3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 name="Google Shape;34;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 name="Google Shape;35;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 name="Google Shape;36;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 name="Google Shape;37;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 name="Google Shape;38;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 name="Google Shape;39;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 name="Google Shape;40;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Google Shape;41;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2;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421"/>
        <p:cNvGrpSpPr/>
        <p:nvPr/>
      </p:nvGrpSpPr>
      <p:grpSpPr>
        <a:xfrm>
          <a:off x="0" y="0"/>
          <a:ext cx="0" cy="0"/>
          <a:chOff x="0" y="0"/>
          <a:chExt cx="0" cy="0"/>
        </a:xfrm>
      </p:grpSpPr>
      <p:pic>
        <p:nvPicPr>
          <p:cNvPr id="422" name="Google Shape;422;g7574fcc975_0_387"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23" name="Google Shape;423;g7574fcc975_0_38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24" name="Google Shape;424;g7574fcc975_0_387"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25" name="Google Shape;425;g7574fcc975_0_387"/>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6" name="Google Shape;426;g7574fcc975_0_387"/>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27"/>
        <p:cNvGrpSpPr/>
        <p:nvPr/>
      </p:nvGrpSpPr>
      <p:grpSpPr>
        <a:xfrm>
          <a:off x="0" y="0"/>
          <a:ext cx="0" cy="0"/>
          <a:chOff x="0" y="0"/>
          <a:chExt cx="0" cy="0"/>
        </a:xfrm>
      </p:grpSpPr>
      <p:pic>
        <p:nvPicPr>
          <p:cNvPr id="428" name="Google Shape;428;g7574fcc975_0_393"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29" name="Google Shape;429;g7574fcc975_0_39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30" name="Google Shape;430;g7574fcc975_0_393"/>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431" name="Google Shape;431;g7574fcc975_0_393"/>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432" name="Google Shape;432;g7574fcc975_0_393"/>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3" name="Google Shape;433;g7574fcc975_0_393"/>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4" name="Google Shape;434;g7574fcc975_0_393"/>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5" name="Google Shape;435;g7574fcc975_0_393"/>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36"/>
        <p:cNvGrpSpPr/>
        <p:nvPr/>
      </p:nvGrpSpPr>
      <p:grpSpPr>
        <a:xfrm>
          <a:off x="0" y="0"/>
          <a:ext cx="0" cy="0"/>
          <a:chOff x="0" y="0"/>
          <a:chExt cx="0" cy="0"/>
        </a:xfrm>
      </p:grpSpPr>
      <p:pic>
        <p:nvPicPr>
          <p:cNvPr id="437" name="Google Shape;437;g7574fcc975_0_40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38" name="Google Shape;438;g7574fcc975_0_40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39" name="Google Shape;439;g7574fcc975_0_402"/>
          <p:cNvSpPr/>
          <p:nvPr/>
        </p:nvSpPr>
        <p:spPr>
          <a:xfrm>
            <a:off x="8128002" y="4310394"/>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40"/>
        <p:cNvGrpSpPr/>
        <p:nvPr/>
      </p:nvGrpSpPr>
      <p:grpSpPr>
        <a:xfrm>
          <a:off x="0" y="0"/>
          <a:ext cx="0" cy="0"/>
          <a:chOff x="0" y="0"/>
          <a:chExt cx="0" cy="0"/>
        </a:xfrm>
      </p:grpSpPr>
      <p:pic>
        <p:nvPicPr>
          <p:cNvPr id="441" name="Google Shape;441;g7574fcc975_0_406"/>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42" name="Google Shape;442;g7574fcc975_0_40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43" name="Google Shape;443;g7574fcc975_0_406"/>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44" name="Google Shape;444;g7574fcc975_0_406"/>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5" name="Google Shape;445;g7574fcc975_0_406"/>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6" name="Google Shape;446;g7574fcc975_0_406"/>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47" name="Google Shape;447;g7574fcc975_0_406"/>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48" name="Google Shape;448;g7574fcc975_0_406"/>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49" name="Google Shape;449;g7574fcc975_0_406"/>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50" name="Google Shape;450;g7574fcc975_0_406"/>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1" name="Google Shape;451;g7574fcc975_0_406"/>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2" name="Google Shape;452;g7574fcc975_0_406"/>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3" name="Google Shape;453;g7574fcc975_0_406"/>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454"/>
        <p:cNvGrpSpPr/>
        <p:nvPr/>
      </p:nvGrpSpPr>
      <p:grpSpPr>
        <a:xfrm>
          <a:off x="0" y="0"/>
          <a:ext cx="0" cy="0"/>
          <a:chOff x="0" y="0"/>
          <a:chExt cx="0" cy="0"/>
        </a:xfrm>
      </p:grpSpPr>
      <p:pic>
        <p:nvPicPr>
          <p:cNvPr id="455" name="Google Shape;455;g7574fcc975_0_42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56" name="Google Shape;456;g7574fcc975_0_42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57" name="Google Shape;457;g7574fcc975_0_420"/>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58" name="Google Shape;458;g7574fcc975_0_420"/>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9" name="Google Shape;459;g7574fcc975_0_420"/>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60" name="Google Shape;460;g7574fcc975_0_420"/>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61" name="Google Shape;461;g7574fcc975_0_420"/>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62" name="Google Shape;462;g7574fcc975_0_420"/>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463" name="Google Shape;463;g7574fcc975_0_420"/>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64" name="Google Shape;464;g7574fcc975_0_420"/>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65" name="Google Shape;465;g7574fcc975_0_420"/>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66" name="Google Shape;466;g7574fcc975_0_420"/>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67" name="Google Shape;467;g7574fcc975_0_420"/>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68" name="Google Shape;468;g7574fcc975_0_420"/>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69" name="Google Shape;469;g7574fcc975_0_420"/>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0" name="Google Shape;470;g7574fcc975_0_420"/>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1" name="Google Shape;471;g7574fcc975_0_420"/>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472"/>
        <p:cNvGrpSpPr/>
        <p:nvPr/>
      </p:nvGrpSpPr>
      <p:grpSpPr>
        <a:xfrm>
          <a:off x="0" y="0"/>
          <a:ext cx="0" cy="0"/>
          <a:chOff x="0" y="0"/>
          <a:chExt cx="0" cy="0"/>
        </a:xfrm>
      </p:grpSpPr>
      <p:pic>
        <p:nvPicPr>
          <p:cNvPr id="473" name="Google Shape;473;g7574fcc975_0_438"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74" name="Google Shape;474;g7574fcc975_0_43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75" name="Google Shape;475;g7574fcc975_0_438"/>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476"/>
        <p:cNvGrpSpPr/>
        <p:nvPr/>
      </p:nvGrpSpPr>
      <p:grpSpPr>
        <a:xfrm>
          <a:off x="0" y="0"/>
          <a:ext cx="0" cy="0"/>
          <a:chOff x="0" y="0"/>
          <a:chExt cx="0" cy="0"/>
        </a:xfrm>
      </p:grpSpPr>
      <p:pic>
        <p:nvPicPr>
          <p:cNvPr id="477" name="Google Shape;477;g7574fcc975_0_442"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78" name="Google Shape;478;g7574fcc975_0_44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79" name="Google Shape;479;g7574fcc975_0_442"/>
          <p:cNvSpPr txBox="1">
            <a:spLocks noGrp="1"/>
          </p:cNvSpPr>
          <p:nvPr>
            <p:ph type="body" idx="1"/>
          </p:nvPr>
        </p:nvSpPr>
        <p:spPr>
          <a:xfrm>
            <a:off x="3075051"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80"/>
        <p:cNvGrpSpPr/>
        <p:nvPr/>
      </p:nvGrpSpPr>
      <p:grpSpPr>
        <a:xfrm>
          <a:off x="0" y="0"/>
          <a:ext cx="0" cy="0"/>
          <a:chOff x="0" y="0"/>
          <a:chExt cx="0" cy="0"/>
        </a:xfrm>
      </p:grpSpPr>
      <p:pic>
        <p:nvPicPr>
          <p:cNvPr id="481" name="Google Shape;481;g7574fcc975_0_446"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82" name="Google Shape;482;g7574fcc975_0_446" descr="A picture containing object&#10;&#10;Description automatically generated"/>
          <p:cNvPicPr preferRelativeResize="0"/>
          <p:nvPr/>
        </p:nvPicPr>
        <p:blipFill rotWithShape="1">
          <a:blip r:embed="rId3">
            <a:alphaModFix/>
          </a:blip>
          <a:srcRect/>
          <a:stretch/>
        </p:blipFill>
        <p:spPr>
          <a:xfrm>
            <a:off x="3" y="228489"/>
            <a:ext cx="16255999" cy="8687026"/>
          </a:xfrm>
          <a:prstGeom prst="rect">
            <a:avLst/>
          </a:prstGeom>
          <a:noFill/>
          <a:ln>
            <a:noFill/>
          </a:ln>
        </p:spPr>
      </p:pic>
      <p:pic>
        <p:nvPicPr>
          <p:cNvPr id="483" name="Google Shape;483;g7574fcc975_0_446"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84" name="Google Shape;484;g7574fcc975_0_446"/>
          <p:cNvSpPr txBox="1">
            <a:spLocks noGrp="1"/>
          </p:cNvSpPr>
          <p:nvPr>
            <p:ph type="body" idx="1"/>
          </p:nvPr>
        </p:nvSpPr>
        <p:spPr>
          <a:xfrm>
            <a:off x="1453245" y="2244769"/>
            <a:ext cx="13209899"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5" name="Google Shape;485;g7574fcc975_0_446"/>
          <p:cNvSpPr/>
          <p:nvPr/>
        </p:nvSpPr>
        <p:spPr>
          <a:xfrm>
            <a:off x="5718040" y="569357"/>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486"/>
        <p:cNvGrpSpPr/>
        <p:nvPr/>
      </p:nvGrpSpPr>
      <p:grpSpPr>
        <a:xfrm>
          <a:off x="0" y="0"/>
          <a:ext cx="0" cy="0"/>
          <a:chOff x="0" y="0"/>
          <a:chExt cx="0" cy="0"/>
        </a:xfrm>
      </p:grpSpPr>
      <p:pic>
        <p:nvPicPr>
          <p:cNvPr id="487" name="Google Shape;487;g7574fcc975_0_45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88" name="Google Shape;488;g7574fcc975_0_452"/>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489" name="Google Shape;489;g7574fcc975_0_452"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90" name="Google Shape;490;g7574fcc975_0_452"/>
          <p:cNvSpPr txBox="1">
            <a:spLocks noGrp="1"/>
          </p:cNvSpPr>
          <p:nvPr>
            <p:ph type="body" idx="1"/>
          </p:nvPr>
        </p:nvSpPr>
        <p:spPr>
          <a:xfrm>
            <a:off x="1632863" y="1987909"/>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1" name="Google Shape;491;g7574fcc975_0_452"/>
          <p:cNvSpPr/>
          <p:nvPr/>
        </p:nvSpPr>
        <p:spPr>
          <a:xfrm rot="-3026765">
            <a:off x="-270692" y="840489"/>
            <a:ext cx="2404978" cy="447915"/>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492"/>
        <p:cNvGrpSpPr/>
        <p:nvPr/>
      </p:nvGrpSpPr>
      <p:grpSpPr>
        <a:xfrm>
          <a:off x="0" y="0"/>
          <a:ext cx="0" cy="0"/>
          <a:chOff x="0" y="0"/>
          <a:chExt cx="0" cy="0"/>
        </a:xfrm>
      </p:grpSpPr>
      <p:pic>
        <p:nvPicPr>
          <p:cNvPr id="493" name="Google Shape;493;g7574fcc975_0_45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94" name="Google Shape;494;g7574fcc975_0_45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95" name="Google Shape;495;g7574fcc975_0_458"/>
          <p:cNvSpPr txBox="1">
            <a:spLocks noGrp="1"/>
          </p:cNvSpPr>
          <p:nvPr>
            <p:ph type="body" idx="1"/>
          </p:nvPr>
        </p:nvSpPr>
        <p:spPr>
          <a:xfrm>
            <a:off x="1453247" y="1808293"/>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6" name="Google Shape;496;g7574fcc975_0_458"/>
          <p:cNvSpPr/>
          <p:nvPr/>
        </p:nvSpPr>
        <p:spPr>
          <a:xfrm>
            <a:off x="2089152" y="569357"/>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497" name="Google Shape;497;g7574fcc975_0_458"/>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44"/>
        <p:cNvGrpSpPr/>
        <p:nvPr/>
      </p:nvGrpSpPr>
      <p:grpSpPr>
        <a:xfrm>
          <a:off x="0" y="0"/>
          <a:ext cx="0" cy="0"/>
          <a:chOff x="0" y="0"/>
          <a:chExt cx="0" cy="0"/>
        </a:xfrm>
      </p:grpSpPr>
      <p:pic>
        <p:nvPicPr>
          <p:cNvPr id="45" name="Google Shape;45;p68"/>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46" name="Google Shape;46;p68"/>
          <p:cNvSpPr/>
          <p:nvPr/>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Assisted Practice</a:t>
            </a:r>
            <a:endParaRPr sz="1400" b="0" i="0" u="none" strike="noStrike" cap="none">
              <a:solidFill>
                <a:srgbClr val="3F3F3F"/>
              </a:solidFill>
              <a:latin typeface="Arial"/>
              <a:ea typeface="Arial"/>
              <a:cs typeface="Arial"/>
              <a:sym typeface="Arial"/>
            </a:endParaRPr>
          </a:p>
        </p:txBody>
      </p:sp>
      <p:sp>
        <p:nvSpPr>
          <p:cNvPr id="47" name="Google Shape;47;p6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8"/>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498"/>
        <p:cNvGrpSpPr/>
        <p:nvPr/>
      </p:nvGrpSpPr>
      <p:grpSpPr>
        <a:xfrm>
          <a:off x="0" y="0"/>
          <a:ext cx="0" cy="0"/>
          <a:chOff x="0" y="0"/>
          <a:chExt cx="0" cy="0"/>
        </a:xfrm>
      </p:grpSpPr>
      <p:pic>
        <p:nvPicPr>
          <p:cNvPr id="499" name="Google Shape;499;g7574fcc975_0_46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00" name="Google Shape;500;g7574fcc975_0_46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01" name="Google Shape;501;g7574fcc975_0_46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02" name="Google Shape;502;g7574fcc975_0_46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3" name="Google Shape;503;g7574fcc975_0_46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4" name="Google Shape;504;g7574fcc975_0_46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05" name="Google Shape;505;g7574fcc975_0_46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06" name="Google Shape;506;g7574fcc975_0_46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7" name="Google Shape;507;g7574fcc975_0_464"/>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508"/>
        <p:cNvGrpSpPr/>
        <p:nvPr/>
      </p:nvGrpSpPr>
      <p:grpSpPr>
        <a:xfrm>
          <a:off x="0" y="0"/>
          <a:ext cx="0" cy="0"/>
          <a:chOff x="0" y="0"/>
          <a:chExt cx="0" cy="0"/>
        </a:xfrm>
      </p:grpSpPr>
      <p:pic>
        <p:nvPicPr>
          <p:cNvPr id="509" name="Google Shape;509;g7574fcc975_0_47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10" name="Google Shape;510;g7574fcc975_0_47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11" name="Google Shape;511;g7574fcc975_0_47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12" name="Google Shape;512;g7574fcc975_0_47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3" name="Google Shape;513;g7574fcc975_0_47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4" name="Google Shape;514;g7574fcc975_0_47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5" name="Google Shape;515;g7574fcc975_0_47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16" name="Google Shape;516;g7574fcc975_0_47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517" name="Google Shape;517;g7574fcc975_0_474"/>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8" name="Google Shape;518;g7574fcc975_0_47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19" name="Google Shape;519;g7574fcc975_0_47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20" name="Google Shape;520;g7574fcc975_0_47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1" name="Google Shape;521;g7574fcc975_0_47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522"/>
        <p:cNvGrpSpPr/>
        <p:nvPr/>
      </p:nvGrpSpPr>
      <p:grpSpPr>
        <a:xfrm>
          <a:off x="0" y="0"/>
          <a:ext cx="0" cy="0"/>
          <a:chOff x="0" y="0"/>
          <a:chExt cx="0" cy="0"/>
        </a:xfrm>
      </p:grpSpPr>
      <p:pic>
        <p:nvPicPr>
          <p:cNvPr id="523" name="Google Shape;523;g7574fcc975_0_48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24" name="Google Shape;524;g7574fcc975_0_48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25" name="Google Shape;525;g7574fcc975_0_488"/>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26" name="Google Shape;526;g7574fcc975_0_48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7" name="Google Shape;527;g7574fcc975_0_48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8" name="Google Shape;528;g7574fcc975_0_488"/>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29" name="Google Shape;529;g7574fcc975_0_488"/>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30" name="Google Shape;530;g7574fcc975_0_488"/>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31" name="Google Shape;531;g7574fcc975_0_488"/>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32" name="Google Shape;532;g7574fcc975_0_488"/>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3" name="Google Shape;533;g7574fcc975_0_488"/>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4" name="Google Shape;534;g7574fcc975_0_488"/>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5" name="Google Shape;535;g7574fcc975_0_488"/>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6" name="Google Shape;536;g7574fcc975_0_488"/>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37" name="Google Shape;537;g7574fcc975_0_488"/>
          <p:cNvSpPr txBox="1">
            <a:spLocks noGrp="1"/>
          </p:cNvSpPr>
          <p:nvPr>
            <p:ph type="body" idx="7"/>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538"/>
        <p:cNvGrpSpPr/>
        <p:nvPr/>
      </p:nvGrpSpPr>
      <p:grpSpPr>
        <a:xfrm>
          <a:off x="0" y="0"/>
          <a:ext cx="0" cy="0"/>
          <a:chOff x="0" y="0"/>
          <a:chExt cx="0" cy="0"/>
        </a:xfrm>
      </p:grpSpPr>
      <p:pic>
        <p:nvPicPr>
          <p:cNvPr id="539" name="Google Shape;539;g7574fcc975_0_50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40" name="Google Shape;540;g7574fcc975_0_50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41" name="Google Shape;541;g7574fcc975_0_50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42" name="Google Shape;542;g7574fcc975_0_50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3" name="Google Shape;543;g7574fcc975_0_50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4" name="Google Shape;544;g7574fcc975_0_50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5" name="Google Shape;545;g7574fcc975_0_50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46" name="Google Shape;546;g7574fcc975_0_50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547" name="Google Shape;547;g7574fcc975_0_504"/>
          <p:cNvSpPr txBox="1">
            <a:spLocks noGrp="1"/>
          </p:cNvSpPr>
          <p:nvPr>
            <p:ph type="body" idx="4"/>
          </p:nvPr>
        </p:nvSpPr>
        <p:spPr>
          <a:xfrm>
            <a:off x="3328592" y="7334928"/>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8" name="Google Shape;548;g7574fcc975_0_50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49" name="Google Shape;549;g7574fcc975_0_50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50" name="Google Shape;550;g7574fcc975_0_504"/>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51" name="Google Shape;551;g7574fcc975_0_504"/>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52" name="Google Shape;552;g7574fcc975_0_50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3" name="Google Shape;553;g7574fcc975_0_50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4" name="Google Shape;554;g7574fcc975_0_504"/>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5" name="Google Shape;555;g7574fcc975_0_504"/>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6" name="Google Shape;556;g7574fcc975_0_504"/>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57" name="Google Shape;557;g7574fcc975_0_504"/>
          <p:cNvSpPr txBox="1">
            <a:spLocks noGrp="1"/>
          </p:cNvSpPr>
          <p:nvPr>
            <p:ph type="body" idx="9"/>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558"/>
        <p:cNvGrpSpPr/>
        <p:nvPr/>
      </p:nvGrpSpPr>
      <p:grpSpPr>
        <a:xfrm>
          <a:off x="0" y="0"/>
          <a:ext cx="0" cy="0"/>
          <a:chOff x="0" y="0"/>
          <a:chExt cx="0" cy="0"/>
        </a:xfrm>
      </p:grpSpPr>
      <p:pic>
        <p:nvPicPr>
          <p:cNvPr id="559" name="Google Shape;559;g7574fcc975_0_524"/>
          <p:cNvPicPr preferRelativeResize="0"/>
          <p:nvPr/>
        </p:nvPicPr>
        <p:blipFill rotWithShape="1">
          <a:blip r:embed="rId2">
            <a:alphaModFix/>
          </a:blip>
          <a:srcRect/>
          <a:stretch/>
        </p:blipFill>
        <p:spPr>
          <a:xfrm>
            <a:off x="3" y="0"/>
            <a:ext cx="16256002" cy="9144001"/>
          </a:xfrm>
          <a:prstGeom prst="rect">
            <a:avLst/>
          </a:prstGeom>
          <a:noFill/>
          <a:ln>
            <a:noFill/>
          </a:ln>
        </p:spPr>
      </p:pic>
      <p:pic>
        <p:nvPicPr>
          <p:cNvPr id="560" name="Google Shape;560;g7574fcc975_0_52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61" name="Google Shape;561;g7574fcc975_0_524"/>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2" name="Google Shape;562;g7574fcc975_0_524"/>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563" name="Google Shape;563;g7574fcc975_0_524"/>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564"/>
        <p:cNvGrpSpPr/>
        <p:nvPr/>
      </p:nvGrpSpPr>
      <p:grpSpPr>
        <a:xfrm>
          <a:off x="0" y="0"/>
          <a:ext cx="0" cy="0"/>
          <a:chOff x="0" y="0"/>
          <a:chExt cx="0" cy="0"/>
        </a:xfrm>
      </p:grpSpPr>
      <p:pic>
        <p:nvPicPr>
          <p:cNvPr id="565" name="Google Shape;565;g7574fcc975_0_530"/>
          <p:cNvPicPr preferRelativeResize="0"/>
          <p:nvPr/>
        </p:nvPicPr>
        <p:blipFill rotWithShape="1">
          <a:blip r:embed="rId2">
            <a:alphaModFix/>
          </a:blip>
          <a:srcRect/>
          <a:stretch/>
        </p:blipFill>
        <p:spPr>
          <a:xfrm>
            <a:off x="3" y="4"/>
            <a:ext cx="16256002" cy="9143998"/>
          </a:xfrm>
          <a:prstGeom prst="rect">
            <a:avLst/>
          </a:prstGeom>
          <a:noFill/>
          <a:ln>
            <a:noFill/>
          </a:ln>
        </p:spPr>
      </p:pic>
      <p:pic>
        <p:nvPicPr>
          <p:cNvPr id="566" name="Google Shape;566;g7574fcc975_0_53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67" name="Google Shape;567;g7574fcc975_0_530"/>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8" name="Google Shape;568;g7574fcc975_0_530"/>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569" name="Google Shape;569;g7574fcc975_0_530"/>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570"/>
        <p:cNvGrpSpPr/>
        <p:nvPr/>
      </p:nvGrpSpPr>
      <p:grpSpPr>
        <a:xfrm>
          <a:off x="0" y="0"/>
          <a:ext cx="0" cy="0"/>
          <a:chOff x="0" y="0"/>
          <a:chExt cx="0" cy="0"/>
        </a:xfrm>
      </p:grpSpPr>
      <p:pic>
        <p:nvPicPr>
          <p:cNvPr id="571" name="Google Shape;571;g7574fcc975_0_536"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72" name="Google Shape;572;g7574fcc975_0_53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73" name="Google Shape;573;g7574fcc975_0_536"/>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4" name="Google Shape;574;g7574fcc975_0_536"/>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5" name="Google Shape;575;g7574fcc975_0_536"/>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576"/>
        <p:cNvGrpSpPr/>
        <p:nvPr/>
      </p:nvGrpSpPr>
      <p:grpSpPr>
        <a:xfrm>
          <a:off x="0" y="0"/>
          <a:ext cx="0" cy="0"/>
          <a:chOff x="0" y="0"/>
          <a:chExt cx="0" cy="0"/>
        </a:xfrm>
      </p:grpSpPr>
      <p:pic>
        <p:nvPicPr>
          <p:cNvPr id="577" name="Google Shape;577;g7574fcc975_0_542"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78" name="Google Shape;578;g7574fcc975_0_54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79" name="Google Shape;579;g7574fcc975_0_542"/>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0" name="Google Shape;580;g7574fcc975_0_542"/>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1" name="Google Shape;581;g7574fcc975_0_542"/>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588"/>
        <p:cNvGrpSpPr/>
        <p:nvPr/>
      </p:nvGrpSpPr>
      <p:grpSpPr>
        <a:xfrm>
          <a:off x="0" y="0"/>
          <a:ext cx="0" cy="0"/>
          <a:chOff x="0" y="0"/>
          <a:chExt cx="0" cy="0"/>
        </a:xfrm>
      </p:grpSpPr>
      <p:pic>
        <p:nvPicPr>
          <p:cNvPr id="589" name="Google Shape;589;p70"/>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90" name="Google Shape;590;p7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591"/>
        <p:cNvGrpSpPr/>
        <p:nvPr/>
      </p:nvGrpSpPr>
      <p:grpSpPr>
        <a:xfrm>
          <a:off x="0" y="0"/>
          <a:ext cx="0" cy="0"/>
          <a:chOff x="0" y="0"/>
          <a:chExt cx="0" cy="0"/>
        </a:xfrm>
      </p:grpSpPr>
      <p:pic>
        <p:nvPicPr>
          <p:cNvPr id="592" name="Google Shape;592;p71"/>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593" name="Google Shape;593;p71"/>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94" name="Google Shape;594;p71"/>
          <p:cNvSpPr txBox="1">
            <a:spLocks noGrp="1"/>
          </p:cNvSpPr>
          <p:nvPr>
            <p:ph type="body" idx="1"/>
          </p:nvPr>
        </p:nvSpPr>
        <p:spPr>
          <a:xfrm>
            <a:off x="1170601" y="1579200"/>
            <a:ext cx="2040300" cy="674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71"/>
          <p:cNvSpPr txBox="1">
            <a:spLocks noGrp="1"/>
          </p:cNvSpPr>
          <p:nvPr>
            <p:ph type="body" idx="2"/>
          </p:nvPr>
        </p:nvSpPr>
        <p:spPr>
          <a:xfrm>
            <a:off x="3012031" y="828311"/>
            <a:ext cx="123237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6" name="Google Shape;596;p7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97" name="Google Shape;597;p7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98" name="Google Shape;598;p7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99" name="Google Shape;599;p7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00" name="Google Shape;600;p7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1" name="Google Shape;601;p7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2" name="Google Shape;602;p7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 name="Google Shape;603;p7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49"/>
        <p:cNvGrpSpPr/>
        <p:nvPr/>
      </p:nvGrpSpPr>
      <p:grpSpPr>
        <a:xfrm>
          <a:off x="0" y="0"/>
          <a:ext cx="0" cy="0"/>
          <a:chOff x="0" y="0"/>
          <a:chExt cx="0" cy="0"/>
        </a:xfrm>
      </p:grpSpPr>
      <p:pic>
        <p:nvPicPr>
          <p:cNvPr id="50" name="Google Shape;50;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1" name="Google Shape;51;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2" name="Google Shape;52;p3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36"/>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quiz ans are">
  <p:cSld name="1_quiz ans are">
    <p:spTree>
      <p:nvGrpSpPr>
        <p:cNvPr id="1" name="Shape 604"/>
        <p:cNvGrpSpPr/>
        <p:nvPr/>
      </p:nvGrpSpPr>
      <p:grpSpPr>
        <a:xfrm>
          <a:off x="0" y="0"/>
          <a:ext cx="0" cy="0"/>
          <a:chOff x="0" y="0"/>
          <a:chExt cx="0" cy="0"/>
        </a:xfrm>
      </p:grpSpPr>
      <p:pic>
        <p:nvPicPr>
          <p:cNvPr id="605" name="Google Shape;605;p72"/>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606" name="Google Shape;606;p72"/>
          <p:cNvSpPr txBox="1"/>
          <p:nvPr/>
        </p:nvSpPr>
        <p:spPr>
          <a:xfrm>
            <a:off x="1280160" y="886968"/>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07" name="Google Shape;607;p72"/>
          <p:cNvSpPr txBox="1">
            <a:spLocks noGrp="1"/>
          </p:cNvSpPr>
          <p:nvPr>
            <p:ph type="body" idx="1"/>
          </p:nvPr>
        </p:nvSpPr>
        <p:spPr>
          <a:xfrm>
            <a:off x="1172926" y="1581912"/>
            <a:ext cx="20664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8" name="Google Shape;608;p72"/>
          <p:cNvSpPr txBox="1">
            <a:spLocks noGrp="1"/>
          </p:cNvSpPr>
          <p:nvPr>
            <p:ph type="body" idx="2"/>
          </p:nvPr>
        </p:nvSpPr>
        <p:spPr>
          <a:xfrm>
            <a:off x="3271356" y="85718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9" name="Google Shape;609;p72"/>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 name="Google Shape;610;p72"/>
          <p:cNvSpPr txBox="1"/>
          <p:nvPr/>
        </p:nvSpPr>
        <p:spPr>
          <a:xfrm>
            <a:off x="1072899" y="7202584"/>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611" name="Google Shape;611;p7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024F93"/>
              </a:buClr>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2" name="Google Shape;612;p7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13" name="Google Shape;613;p7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14" name="Google Shape;614;p7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15" name="Google Shape;615;p7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16" name="Google Shape;616;p7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7" name="Google Shape;617;p7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72"/>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9" name="Google Shape;619;p72"/>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20"/>
        <p:cNvGrpSpPr/>
        <p:nvPr/>
      </p:nvGrpSpPr>
      <p:grpSpPr>
        <a:xfrm>
          <a:off x="0" y="0"/>
          <a:ext cx="0" cy="0"/>
          <a:chOff x="0" y="0"/>
          <a:chExt cx="0" cy="0"/>
        </a:xfrm>
      </p:grpSpPr>
      <p:pic>
        <p:nvPicPr>
          <p:cNvPr id="621" name="Google Shape;621;p73"/>
          <p:cNvPicPr preferRelativeResize="0"/>
          <p:nvPr/>
        </p:nvPicPr>
        <p:blipFill rotWithShape="1">
          <a:blip r:embed="rId2">
            <a:alphaModFix/>
          </a:blip>
          <a:srcRect/>
          <a:stretch/>
        </p:blipFill>
        <p:spPr>
          <a:xfrm>
            <a:off x="0" y="0"/>
            <a:ext cx="16256002" cy="9144001"/>
          </a:xfrm>
          <a:prstGeom prst="rect">
            <a:avLst/>
          </a:prstGeom>
          <a:noFill/>
          <a:ln>
            <a:noFill/>
          </a:ln>
        </p:spPr>
      </p:pic>
      <p:sp>
        <p:nvSpPr>
          <p:cNvPr id="622" name="Google Shape;622;p7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623" name="Google Shape;623;p7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4" name="Google Shape;624;p7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7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6" name="Google Shape;626;p7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27" name="Google Shape;627;p73"/>
          <p:cNvPicPr preferRelativeResize="0"/>
          <p:nvPr/>
        </p:nvPicPr>
        <p:blipFill rotWithShape="1">
          <a:blip r:embed="rId3">
            <a:alphaModFix/>
          </a:blip>
          <a:srcRect t="6807" b="6798"/>
          <a:stretch/>
        </p:blipFill>
        <p:spPr>
          <a:xfrm>
            <a:off x="3393560" y="1368575"/>
            <a:ext cx="4139633" cy="910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plash screen">
  <p:cSld name="Splash screen">
    <p:spTree>
      <p:nvGrpSpPr>
        <p:cNvPr id="1" name="Shape 628"/>
        <p:cNvGrpSpPr/>
        <p:nvPr/>
      </p:nvGrpSpPr>
      <p:grpSpPr>
        <a:xfrm>
          <a:off x="0" y="0"/>
          <a:ext cx="0" cy="0"/>
          <a:chOff x="0" y="0"/>
          <a:chExt cx="0" cy="0"/>
        </a:xfrm>
      </p:grpSpPr>
      <p:sp>
        <p:nvSpPr>
          <p:cNvPr id="629" name="Google Shape;629;p77"/>
          <p:cNvSpPr/>
          <p:nvPr/>
        </p:nvSpPr>
        <p:spPr>
          <a:xfrm>
            <a:off x="1" y="0"/>
            <a:ext cx="16256001" cy="1121168"/>
          </a:xfrm>
          <a:prstGeom prst="rect">
            <a:avLst/>
          </a:prstGeom>
          <a:solidFill>
            <a:srgbClr val="7EC7E8"/>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30" name="Google Shape;630;p77"/>
          <p:cNvSpPr/>
          <p:nvPr/>
        </p:nvSpPr>
        <p:spPr>
          <a:xfrm>
            <a:off x="1" y="7677022"/>
            <a:ext cx="16256001" cy="1466983"/>
          </a:xfrm>
          <a:prstGeom prst="rect">
            <a:avLst/>
          </a:prstGeom>
          <a:solidFill>
            <a:srgbClr val="8E8E8E"/>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31" name="Google Shape;631;p77"/>
          <p:cNvSpPr txBox="1">
            <a:spLocks noGrp="1"/>
          </p:cNvSpPr>
          <p:nvPr>
            <p:ph type="body" idx="1"/>
          </p:nvPr>
        </p:nvSpPr>
        <p:spPr>
          <a:xfrm>
            <a:off x="3687281" y="3289822"/>
            <a:ext cx="9486278" cy="387798"/>
          </a:xfrm>
          <a:prstGeom prst="rect">
            <a:avLst/>
          </a:prstGeom>
          <a:noFill/>
          <a:ln>
            <a:noFill/>
          </a:ln>
        </p:spPr>
        <p:txBody>
          <a:bodyPr spcFirstLastPara="1" wrap="square" lIns="0" tIns="0" rIns="0" bIns="0" anchor="ctr" anchorCtr="0">
            <a:spAutoFit/>
          </a:bodyPr>
          <a:lstStyle>
            <a:lvl1pPr marL="457200" lvl="0" indent="-228600" algn="l">
              <a:lnSpc>
                <a:spcPct val="90000"/>
              </a:lnSpc>
              <a:spcBef>
                <a:spcPts val="1000"/>
              </a:spcBef>
              <a:spcAft>
                <a:spcPts val="0"/>
              </a:spcAft>
              <a:buClr>
                <a:srgbClr val="262626"/>
              </a:buClr>
              <a:buSzPts val="2800"/>
              <a:buNone/>
              <a:defRPr sz="2800" b="0">
                <a:solidFill>
                  <a:srgbClr val="262626"/>
                </a:solidFill>
                <a:latin typeface="Open Sans"/>
                <a:ea typeface="Open Sans"/>
                <a:cs typeface="Open Sans"/>
                <a:sym typeface="Open Sans"/>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2" name="Google Shape;632;p77"/>
          <p:cNvSpPr txBox="1">
            <a:spLocks noGrp="1"/>
          </p:cNvSpPr>
          <p:nvPr>
            <p:ph type="body" idx="2"/>
          </p:nvPr>
        </p:nvSpPr>
        <p:spPr>
          <a:xfrm>
            <a:off x="3687281" y="2625331"/>
            <a:ext cx="9486278" cy="443198"/>
          </a:xfrm>
          <a:prstGeom prst="rect">
            <a:avLst/>
          </a:prstGeom>
          <a:noFill/>
          <a:ln>
            <a:noFill/>
          </a:ln>
        </p:spPr>
        <p:txBody>
          <a:bodyPr spcFirstLastPara="1" wrap="square" lIns="0" tIns="0" rIns="0" bIns="0" anchor="ctr" anchorCtr="0">
            <a:spAutoFit/>
          </a:bodyPr>
          <a:lstStyle>
            <a:lvl1pPr marL="457200" lvl="0" indent="-228600" algn="l">
              <a:lnSpc>
                <a:spcPct val="90000"/>
              </a:lnSpc>
              <a:spcBef>
                <a:spcPts val="1000"/>
              </a:spcBef>
              <a:spcAft>
                <a:spcPts val="0"/>
              </a:spcAft>
              <a:buClr>
                <a:srgbClr val="262626"/>
              </a:buClr>
              <a:buSzPts val="3200"/>
              <a:buNone/>
              <a:defRPr sz="3200" b="1">
                <a:solidFill>
                  <a:srgbClr val="262626"/>
                </a:solidFill>
                <a:latin typeface="Open Sans"/>
                <a:ea typeface="Open Sans"/>
                <a:cs typeface="Open Sans"/>
                <a:sym typeface="Open Sans"/>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33" name="Google Shape;633;p77"/>
          <p:cNvGrpSpPr/>
          <p:nvPr/>
        </p:nvGrpSpPr>
        <p:grpSpPr>
          <a:xfrm>
            <a:off x="-1" y="7545046"/>
            <a:ext cx="16256000" cy="130964"/>
            <a:chOff x="0" y="474414"/>
            <a:chExt cx="7908925" cy="61412"/>
          </a:xfrm>
        </p:grpSpPr>
        <p:sp>
          <p:nvSpPr>
            <p:cNvPr id="634" name="Google Shape;634;p77"/>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35" name="Google Shape;635;p77"/>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36" name="Google Shape;636;p77"/>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37" name="Google Shape;637;p77"/>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38" name="Google Shape;638;p77"/>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39" name="Google Shape;639;p77"/>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40" name="Google Shape;640;p77"/>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grpSp>
      <p:sp>
        <p:nvSpPr>
          <p:cNvPr id="641" name="Google Shape;641;p77"/>
          <p:cNvSpPr txBox="1"/>
          <p:nvPr/>
        </p:nvSpPr>
        <p:spPr>
          <a:xfrm>
            <a:off x="88120" y="8713208"/>
            <a:ext cx="3757952"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Open Sans"/>
                <a:ea typeface="Open Sans"/>
                <a:cs typeface="Open Sans"/>
                <a:sym typeface="Open Sans"/>
              </a:rPr>
              <a:t>©</a:t>
            </a:r>
            <a:r>
              <a:rPr lang="en-US" sz="1800" b="0" i="0" u="none" strike="noStrike" cap="none">
                <a:solidFill>
                  <a:schemeClr val="dk1"/>
                </a:solidFill>
                <a:latin typeface="Open Sans"/>
                <a:ea typeface="Open Sans"/>
                <a:cs typeface="Open Sans"/>
                <a:sym typeface="Open Sans"/>
              </a:rPr>
              <a:t> </a:t>
            </a:r>
            <a:r>
              <a:rPr lang="en-US" sz="1800" b="0" i="0" u="none" strike="noStrike" cap="none">
                <a:solidFill>
                  <a:schemeClr val="lt1"/>
                </a:solidFill>
                <a:latin typeface="Open Sans"/>
                <a:ea typeface="Open Sans"/>
                <a:cs typeface="Open Sans"/>
                <a:sym typeface="Open Sans"/>
              </a:rPr>
              <a:t>Simplilearn. All rights reserved.</a:t>
            </a:r>
            <a:endParaRPr/>
          </a:p>
        </p:txBody>
      </p:sp>
      <p:sp>
        <p:nvSpPr>
          <p:cNvPr id="642" name="Google Shape;642;p77"/>
          <p:cNvSpPr/>
          <p:nvPr/>
        </p:nvSpPr>
        <p:spPr>
          <a:xfrm>
            <a:off x="3579463"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43" name="Google Shape;643;p77"/>
          <p:cNvSpPr/>
          <p:nvPr/>
        </p:nvSpPr>
        <p:spPr>
          <a:xfrm>
            <a:off x="6044194"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44" name="Google Shape;644;p77"/>
          <p:cNvSpPr/>
          <p:nvPr/>
        </p:nvSpPr>
        <p:spPr>
          <a:xfrm>
            <a:off x="8517394"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45" name="Google Shape;645;p77"/>
          <p:cNvSpPr/>
          <p:nvPr/>
        </p:nvSpPr>
        <p:spPr>
          <a:xfrm>
            <a:off x="11016162"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pic>
        <p:nvPicPr>
          <p:cNvPr id="646" name="Google Shape;646;p77"/>
          <p:cNvPicPr preferRelativeResize="0"/>
          <p:nvPr/>
        </p:nvPicPr>
        <p:blipFill rotWithShape="1">
          <a:blip r:embed="rId2">
            <a:alphaModFix/>
          </a:blip>
          <a:srcRect/>
          <a:stretch/>
        </p:blipFill>
        <p:spPr>
          <a:xfrm>
            <a:off x="3812452" y="4592532"/>
            <a:ext cx="1171029" cy="869787"/>
          </a:xfrm>
          <a:prstGeom prst="rect">
            <a:avLst/>
          </a:prstGeom>
          <a:noFill/>
          <a:ln>
            <a:noFill/>
          </a:ln>
        </p:spPr>
      </p:pic>
      <p:pic>
        <p:nvPicPr>
          <p:cNvPr id="647" name="Google Shape;647;p77"/>
          <p:cNvPicPr preferRelativeResize="0"/>
          <p:nvPr/>
        </p:nvPicPr>
        <p:blipFill rotWithShape="1">
          <a:blip r:embed="rId3">
            <a:alphaModFix/>
          </a:blip>
          <a:srcRect/>
          <a:stretch/>
        </p:blipFill>
        <p:spPr>
          <a:xfrm>
            <a:off x="6512268" y="4501181"/>
            <a:ext cx="732697" cy="1088225"/>
          </a:xfrm>
          <a:prstGeom prst="rect">
            <a:avLst/>
          </a:prstGeom>
          <a:noFill/>
          <a:ln>
            <a:noFill/>
          </a:ln>
        </p:spPr>
      </p:pic>
      <p:pic>
        <p:nvPicPr>
          <p:cNvPr id="648" name="Google Shape;648;p77"/>
          <p:cNvPicPr preferRelativeResize="0"/>
          <p:nvPr/>
        </p:nvPicPr>
        <p:blipFill rotWithShape="1">
          <a:blip r:embed="rId4">
            <a:alphaModFix/>
          </a:blip>
          <a:srcRect/>
          <a:stretch/>
        </p:blipFill>
        <p:spPr>
          <a:xfrm>
            <a:off x="8807158" y="4480191"/>
            <a:ext cx="1089313" cy="1130197"/>
          </a:xfrm>
          <a:prstGeom prst="rect">
            <a:avLst/>
          </a:prstGeom>
          <a:noFill/>
          <a:ln>
            <a:noFill/>
          </a:ln>
        </p:spPr>
      </p:pic>
      <p:pic>
        <p:nvPicPr>
          <p:cNvPr id="649" name="Google Shape;649;p77"/>
          <p:cNvPicPr preferRelativeResize="0"/>
          <p:nvPr/>
        </p:nvPicPr>
        <p:blipFill rotWithShape="1">
          <a:blip r:embed="rId5">
            <a:alphaModFix/>
          </a:blip>
          <a:srcRect/>
          <a:stretch/>
        </p:blipFill>
        <p:spPr>
          <a:xfrm>
            <a:off x="11221061" y="4512962"/>
            <a:ext cx="1259043" cy="1064663"/>
          </a:xfrm>
          <a:prstGeom prst="rect">
            <a:avLst/>
          </a:prstGeom>
          <a:noFill/>
          <a:ln>
            <a:noFill/>
          </a:ln>
        </p:spPr>
      </p:pic>
      <p:pic>
        <p:nvPicPr>
          <p:cNvPr id="650" name="Google Shape;650;p77"/>
          <p:cNvPicPr preferRelativeResize="0"/>
          <p:nvPr/>
        </p:nvPicPr>
        <p:blipFill rotWithShape="1">
          <a:blip r:embed="rId6">
            <a:alphaModFix/>
          </a:blip>
          <a:srcRect/>
          <a:stretch/>
        </p:blipFill>
        <p:spPr>
          <a:xfrm>
            <a:off x="13231063" y="176536"/>
            <a:ext cx="2589088" cy="768096"/>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lte">
  <p:cSld name="Tilte">
    <p:spTree>
      <p:nvGrpSpPr>
        <p:cNvPr id="1" name="Shape 651"/>
        <p:cNvGrpSpPr/>
        <p:nvPr/>
      </p:nvGrpSpPr>
      <p:grpSpPr>
        <a:xfrm>
          <a:off x="0" y="0"/>
          <a:ext cx="0" cy="0"/>
          <a:chOff x="0" y="0"/>
          <a:chExt cx="0" cy="0"/>
        </a:xfrm>
      </p:grpSpPr>
      <p:grpSp>
        <p:nvGrpSpPr>
          <p:cNvPr id="652" name="Google Shape;652;p78"/>
          <p:cNvGrpSpPr/>
          <p:nvPr/>
        </p:nvGrpSpPr>
        <p:grpSpPr>
          <a:xfrm>
            <a:off x="4" y="1425868"/>
            <a:ext cx="16230596" cy="7659509"/>
            <a:chOff x="4" y="1425868"/>
            <a:chExt cx="16230596" cy="7659509"/>
          </a:xfrm>
        </p:grpSpPr>
        <p:grpSp>
          <p:nvGrpSpPr>
            <p:cNvPr id="653" name="Google Shape;653;p78"/>
            <p:cNvGrpSpPr/>
            <p:nvPr/>
          </p:nvGrpSpPr>
          <p:grpSpPr>
            <a:xfrm>
              <a:off x="4" y="1425868"/>
              <a:ext cx="16230596" cy="4611509"/>
              <a:chOff x="0" y="4531017"/>
              <a:chExt cx="16230596" cy="4611509"/>
            </a:xfrm>
          </p:grpSpPr>
          <p:pic>
            <p:nvPicPr>
              <p:cNvPr id="654" name="Google Shape;654;p78"/>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655" name="Google Shape;655;p78"/>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656" name="Google Shape;656;p78"/>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nvGrpSpPr>
            <p:cNvPr id="657" name="Google Shape;657;p78"/>
            <p:cNvGrpSpPr/>
            <p:nvPr/>
          </p:nvGrpSpPr>
          <p:grpSpPr>
            <a:xfrm>
              <a:off x="4" y="4473868"/>
              <a:ext cx="16230596" cy="4611509"/>
              <a:chOff x="0" y="4531017"/>
              <a:chExt cx="16230596" cy="4611509"/>
            </a:xfrm>
          </p:grpSpPr>
          <p:pic>
            <p:nvPicPr>
              <p:cNvPr id="658" name="Google Shape;658;p78"/>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659" name="Google Shape;659;p78"/>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660" name="Google Shape;660;p78"/>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sp>
        <p:nvSpPr>
          <p:cNvPr id="661" name="Google Shape;661;p78"/>
          <p:cNvSpPr/>
          <p:nvPr/>
        </p:nvSpPr>
        <p:spPr>
          <a:xfrm>
            <a:off x="1" y="-1219199"/>
            <a:ext cx="16256003" cy="4476749"/>
          </a:xfrm>
          <a:prstGeom prst="rect">
            <a:avLst/>
          </a:prstGeom>
          <a:solidFill>
            <a:srgbClr val="56BF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43" b="0" i="0" u="none" strike="noStrike" cap="none">
              <a:solidFill>
                <a:srgbClr val="FFFFFF"/>
              </a:solidFill>
              <a:latin typeface="Arial"/>
              <a:ea typeface="Arial"/>
              <a:cs typeface="Arial"/>
              <a:sym typeface="Arial"/>
            </a:endParaRPr>
          </a:p>
        </p:txBody>
      </p:sp>
      <p:pic>
        <p:nvPicPr>
          <p:cNvPr id="662" name="Google Shape;662;p78"/>
          <p:cNvPicPr preferRelativeResize="0"/>
          <p:nvPr/>
        </p:nvPicPr>
        <p:blipFill rotWithShape="1">
          <a:blip r:embed="rId3">
            <a:alphaModFix/>
          </a:blip>
          <a:srcRect/>
          <a:stretch/>
        </p:blipFill>
        <p:spPr>
          <a:xfrm>
            <a:off x="0" y="-1246720"/>
            <a:ext cx="16255999" cy="4504271"/>
          </a:xfrm>
          <a:prstGeom prst="rect">
            <a:avLst/>
          </a:prstGeom>
          <a:noFill/>
          <a:ln>
            <a:noFill/>
          </a:ln>
        </p:spPr>
      </p:pic>
      <p:grpSp>
        <p:nvGrpSpPr>
          <p:cNvPr id="663" name="Google Shape;663;p78"/>
          <p:cNvGrpSpPr/>
          <p:nvPr/>
        </p:nvGrpSpPr>
        <p:grpSpPr>
          <a:xfrm>
            <a:off x="0" y="3238671"/>
            <a:ext cx="16256000" cy="130964"/>
            <a:chOff x="0" y="474414"/>
            <a:chExt cx="7908925" cy="61412"/>
          </a:xfrm>
        </p:grpSpPr>
        <p:sp>
          <p:nvSpPr>
            <p:cNvPr id="664" name="Google Shape;664;p78"/>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rgbClr val="FFFFFF"/>
                </a:solidFill>
                <a:latin typeface="Arial"/>
                <a:ea typeface="Arial"/>
                <a:cs typeface="Arial"/>
                <a:sym typeface="Arial"/>
              </a:endParaRPr>
            </a:p>
          </p:txBody>
        </p:sp>
        <p:sp>
          <p:nvSpPr>
            <p:cNvPr id="665" name="Google Shape;665;p78"/>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rgbClr val="FFFFFF"/>
                </a:solidFill>
                <a:latin typeface="Arial"/>
                <a:ea typeface="Arial"/>
                <a:cs typeface="Arial"/>
                <a:sym typeface="Arial"/>
              </a:endParaRPr>
            </a:p>
          </p:txBody>
        </p:sp>
        <p:sp>
          <p:nvSpPr>
            <p:cNvPr id="666" name="Google Shape;666;p78"/>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rgbClr val="FFFFFF"/>
                </a:solidFill>
                <a:latin typeface="Arial"/>
                <a:ea typeface="Arial"/>
                <a:cs typeface="Arial"/>
                <a:sym typeface="Arial"/>
              </a:endParaRPr>
            </a:p>
          </p:txBody>
        </p:sp>
        <p:sp>
          <p:nvSpPr>
            <p:cNvPr id="667" name="Google Shape;667;p78"/>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rgbClr val="FFFFFF"/>
                </a:solidFill>
                <a:latin typeface="Arial"/>
                <a:ea typeface="Arial"/>
                <a:cs typeface="Arial"/>
                <a:sym typeface="Arial"/>
              </a:endParaRPr>
            </a:p>
          </p:txBody>
        </p:sp>
        <p:sp>
          <p:nvSpPr>
            <p:cNvPr id="668" name="Google Shape;668;p78"/>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rgbClr val="FFFFFF"/>
                </a:solidFill>
                <a:latin typeface="Arial"/>
                <a:ea typeface="Arial"/>
                <a:cs typeface="Arial"/>
                <a:sym typeface="Arial"/>
              </a:endParaRPr>
            </a:p>
          </p:txBody>
        </p:sp>
        <p:sp>
          <p:nvSpPr>
            <p:cNvPr id="669" name="Google Shape;669;p78"/>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rgbClr val="FFFFFF"/>
                </a:solidFill>
                <a:latin typeface="Arial"/>
                <a:ea typeface="Arial"/>
                <a:cs typeface="Arial"/>
                <a:sym typeface="Arial"/>
              </a:endParaRPr>
            </a:p>
          </p:txBody>
        </p:sp>
        <p:sp>
          <p:nvSpPr>
            <p:cNvPr id="670" name="Google Shape;670;p78"/>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rgbClr val="FFFFFF"/>
                </a:solidFill>
                <a:latin typeface="Arial"/>
                <a:ea typeface="Arial"/>
                <a:cs typeface="Arial"/>
                <a:sym typeface="Arial"/>
              </a:endParaRPr>
            </a:p>
          </p:txBody>
        </p:sp>
      </p:grpSp>
      <p:sp>
        <p:nvSpPr>
          <p:cNvPr id="671" name="Google Shape;671;p78"/>
          <p:cNvSpPr txBox="1">
            <a:spLocks noGrp="1"/>
          </p:cNvSpPr>
          <p:nvPr>
            <p:ph type="body" idx="1"/>
          </p:nvPr>
        </p:nvSpPr>
        <p:spPr>
          <a:xfrm>
            <a:off x="926745" y="1676697"/>
            <a:ext cx="12378947" cy="535531"/>
          </a:xfrm>
          <a:prstGeom prst="rect">
            <a:avLst/>
          </a:prstGeom>
          <a:noFill/>
          <a:ln>
            <a:noFill/>
          </a:ln>
        </p:spPr>
        <p:txBody>
          <a:bodyPr spcFirstLastPara="1" wrap="square" lIns="91425" tIns="45700" rIns="91425" bIns="45700" anchor="ctr" anchorCtr="0">
            <a:spAutoFit/>
          </a:bodyPr>
          <a:lstStyle>
            <a:lvl1pPr marL="457200" marR="0" lvl="0" indent="-228600" algn="l">
              <a:lnSpc>
                <a:spcPct val="90000"/>
              </a:lnSpc>
              <a:spcBef>
                <a:spcPts val="1284"/>
              </a:spcBef>
              <a:spcAft>
                <a:spcPts val="0"/>
              </a:spcAft>
              <a:buClr>
                <a:schemeClr val="lt1"/>
              </a:buClr>
              <a:buSzPts val="3200"/>
              <a:buFont typeface="Arial"/>
              <a:buNone/>
              <a:defRPr sz="3200" b="0">
                <a:solidFill>
                  <a:schemeClr val="lt1"/>
                </a:solidFill>
                <a:latin typeface="Open Sans ExtraBold"/>
                <a:ea typeface="Open Sans ExtraBold"/>
                <a:cs typeface="Open Sans ExtraBold"/>
                <a:sym typeface="Open Sans Extra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2" name="Google Shape;672;p78"/>
          <p:cNvSpPr txBox="1">
            <a:spLocks noGrp="1"/>
          </p:cNvSpPr>
          <p:nvPr>
            <p:ph type="body" idx="2"/>
          </p:nvPr>
        </p:nvSpPr>
        <p:spPr>
          <a:xfrm>
            <a:off x="926743" y="2380588"/>
            <a:ext cx="12378950" cy="480131"/>
          </a:xfrm>
          <a:prstGeom prst="rect">
            <a:avLst/>
          </a:prstGeom>
          <a:noFill/>
          <a:ln>
            <a:noFill/>
          </a:ln>
        </p:spPr>
        <p:txBody>
          <a:bodyPr spcFirstLastPara="1" wrap="square" lIns="91425" tIns="45700" rIns="91425" bIns="45700" anchor="ctr" anchorCtr="0">
            <a:spAutoFit/>
          </a:bodyPr>
          <a:lstStyle>
            <a:lvl1pPr marL="457200" marR="0" lvl="0" indent="-228600" algn="l">
              <a:lnSpc>
                <a:spcPct val="90000"/>
              </a:lnSpc>
              <a:spcBef>
                <a:spcPts val="1284"/>
              </a:spcBef>
              <a:spcAft>
                <a:spcPts val="0"/>
              </a:spcAft>
              <a:buClr>
                <a:srgbClr val="0F547B"/>
              </a:buClr>
              <a:buSzPts val="2800"/>
              <a:buFont typeface="Arial"/>
              <a:buNone/>
              <a:defRPr sz="2800" b="0">
                <a:solidFill>
                  <a:srgbClr val="0F547B"/>
                </a:solidFill>
                <a:latin typeface="Open Sans SemiBold"/>
                <a:ea typeface="Open Sans SemiBold"/>
                <a:cs typeface="Open Sans SemiBold"/>
                <a:sym typeface="Open Sans Semi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73" name="Google Shape;673;p78"/>
          <p:cNvPicPr preferRelativeResize="0"/>
          <p:nvPr/>
        </p:nvPicPr>
        <p:blipFill rotWithShape="1">
          <a:blip r:embed="rId4">
            <a:alphaModFix/>
          </a:blip>
          <a:srcRect/>
          <a:stretch/>
        </p:blipFill>
        <p:spPr>
          <a:xfrm>
            <a:off x="0" y="0"/>
            <a:ext cx="16256000" cy="91440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Objectives">
  <p:cSld name="Objectives">
    <p:spTree>
      <p:nvGrpSpPr>
        <p:cNvPr id="1" name="Shape 674"/>
        <p:cNvGrpSpPr/>
        <p:nvPr/>
      </p:nvGrpSpPr>
      <p:grpSpPr>
        <a:xfrm>
          <a:off x="0" y="0"/>
          <a:ext cx="0" cy="0"/>
          <a:chOff x="0" y="0"/>
          <a:chExt cx="0" cy="0"/>
        </a:xfrm>
      </p:grpSpPr>
      <p:pic>
        <p:nvPicPr>
          <p:cNvPr id="675" name="Google Shape;675;p79"/>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676" name="Google Shape;676;p79"/>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677" name="Google Shape;677;p79"/>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678" name="Google Shape;678;p79"/>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dk1"/>
              </a:solidFill>
              <a:latin typeface="Arial"/>
              <a:ea typeface="Arial"/>
              <a:cs typeface="Arial"/>
              <a:sym typeface="Arial"/>
            </a:endParaRPr>
          </a:p>
        </p:txBody>
      </p:sp>
      <p:sp>
        <p:nvSpPr>
          <p:cNvPr id="679" name="Google Shape;679;p79"/>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680" name="Google Shape;680;p79"/>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681" name="Google Shape;681;p79"/>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682" name="Google Shape;682;p79"/>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683" name="Google Shape;683;p79"/>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684" name="Google Shape;684;p79"/>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5" name="Google Shape;685;p79"/>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6" name="Google Shape;686;p79"/>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7" name="Google Shape;687;p79"/>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88" name="Google Shape;688;p79"/>
          <p:cNvPicPr preferRelativeResize="0"/>
          <p:nvPr/>
        </p:nvPicPr>
        <p:blipFill rotWithShape="1">
          <a:blip r:embed="rId3">
            <a:alphaModFix/>
          </a:blip>
          <a:srcRect/>
          <a:stretch/>
        </p:blipFill>
        <p:spPr>
          <a:xfrm>
            <a:off x="534011" y="3689716"/>
            <a:ext cx="2358074" cy="2358074"/>
          </a:xfrm>
          <a:prstGeom prst="rect">
            <a:avLst/>
          </a:prstGeom>
          <a:noFill/>
          <a:ln>
            <a:noFill/>
          </a:ln>
        </p:spPr>
      </p:pic>
      <p:pic>
        <p:nvPicPr>
          <p:cNvPr id="689" name="Google Shape;689;p79"/>
          <p:cNvPicPr preferRelativeResize="0"/>
          <p:nvPr/>
        </p:nvPicPr>
        <p:blipFill rotWithShape="1">
          <a:blip r:embed="rId4">
            <a:alphaModFix/>
          </a:blip>
          <a:srcRect/>
          <a:stretch/>
        </p:blipFill>
        <p:spPr>
          <a:xfrm>
            <a:off x="5975350" y="885621"/>
            <a:ext cx="4305300" cy="253920"/>
          </a:xfrm>
          <a:prstGeom prst="rect">
            <a:avLst/>
          </a:prstGeom>
          <a:noFill/>
          <a:ln>
            <a:noFill/>
          </a:ln>
        </p:spPr>
      </p:pic>
      <p:sp>
        <p:nvSpPr>
          <p:cNvPr id="690" name="Google Shape;690;p79"/>
          <p:cNvSpPr txBox="1"/>
          <p:nvPr/>
        </p:nvSpPr>
        <p:spPr>
          <a:xfrm>
            <a:off x="0" y="415146"/>
            <a:ext cx="1625600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3F3F3F"/>
                </a:solidFill>
                <a:latin typeface="Open Sans ExtraBold"/>
                <a:ea typeface="Open Sans ExtraBold"/>
                <a:cs typeface="Open Sans ExtraBold"/>
                <a:sym typeface="Open Sans ExtraBold"/>
              </a:rPr>
              <a:t>Learning Objectives</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691"/>
        <p:cNvGrpSpPr/>
        <p:nvPr/>
      </p:nvGrpSpPr>
      <p:grpSpPr>
        <a:xfrm>
          <a:off x="0" y="0"/>
          <a:ext cx="0" cy="0"/>
          <a:chOff x="0" y="0"/>
          <a:chExt cx="0" cy="0"/>
        </a:xfrm>
      </p:grpSpPr>
      <p:pic>
        <p:nvPicPr>
          <p:cNvPr id="692" name="Google Shape;692;p80"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693" name="Google Shape;693;p80"/>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2800"/>
              <a:buFont typeface="Open Sans"/>
              <a:buNone/>
              <a:defRPr sz="2800" b="1" i="0">
                <a:solidFill>
                  <a:srgbClr val="3F3F3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694"/>
        <p:cNvGrpSpPr/>
        <p:nvPr/>
      </p:nvGrpSpPr>
      <p:grpSpPr>
        <a:xfrm>
          <a:off x="0" y="0"/>
          <a:ext cx="0" cy="0"/>
          <a:chOff x="0" y="0"/>
          <a:chExt cx="0" cy="0"/>
        </a:xfrm>
      </p:grpSpPr>
      <p:pic>
        <p:nvPicPr>
          <p:cNvPr id="695" name="Google Shape;695;p81"/>
          <p:cNvPicPr preferRelativeResize="0"/>
          <p:nvPr/>
        </p:nvPicPr>
        <p:blipFill rotWithShape="1">
          <a:blip r:embed="rId2">
            <a:alphaModFix/>
          </a:blip>
          <a:srcRect/>
          <a:stretch/>
        </p:blipFill>
        <p:spPr>
          <a:xfrm>
            <a:off x="2235231" y="2092511"/>
            <a:ext cx="11469145" cy="3909873"/>
          </a:xfrm>
          <a:prstGeom prst="rect">
            <a:avLst/>
          </a:prstGeom>
          <a:noFill/>
          <a:ln>
            <a:noFill/>
          </a:ln>
        </p:spPr>
      </p:pic>
      <p:sp>
        <p:nvSpPr>
          <p:cNvPr id="696" name="Google Shape;696;p81"/>
          <p:cNvSpPr txBox="1"/>
          <p:nvPr/>
        </p:nvSpPr>
        <p:spPr>
          <a:xfrm>
            <a:off x="4298939" y="3577955"/>
            <a:ext cx="1954381" cy="12309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399" b="1" i="0" u="none" strike="noStrike" cap="none">
                <a:solidFill>
                  <a:schemeClr val="lt1"/>
                </a:solidFill>
                <a:latin typeface="Arial"/>
                <a:ea typeface="Arial"/>
                <a:cs typeface="Arial"/>
                <a:sym typeface="Arial"/>
              </a:rPr>
              <a:t>Quiz</a:t>
            </a:r>
            <a:endParaRPr/>
          </a:p>
        </p:txBody>
      </p:sp>
      <p:pic>
        <p:nvPicPr>
          <p:cNvPr id="697" name="Google Shape;697;p81"/>
          <p:cNvPicPr preferRelativeResize="0"/>
          <p:nvPr/>
        </p:nvPicPr>
        <p:blipFill rotWithShape="1">
          <a:blip r:embed="rId3">
            <a:alphaModFix/>
          </a:blip>
          <a:srcRect/>
          <a:stretch/>
        </p:blipFill>
        <p:spPr>
          <a:xfrm>
            <a:off x="0" y="0"/>
            <a:ext cx="16256000" cy="9144000"/>
          </a:xfrm>
          <a:prstGeom prst="rect">
            <a:avLst/>
          </a:prstGeom>
          <a:noFill/>
          <a:ln>
            <a:noFill/>
          </a:ln>
        </p:spPr>
      </p:pic>
      <p:grpSp>
        <p:nvGrpSpPr>
          <p:cNvPr id="698" name="Google Shape;698;p81"/>
          <p:cNvGrpSpPr/>
          <p:nvPr/>
        </p:nvGrpSpPr>
        <p:grpSpPr>
          <a:xfrm>
            <a:off x="0" y="-4724"/>
            <a:ext cx="16256000" cy="195000"/>
            <a:chOff x="0" y="-4724"/>
            <a:chExt cx="16256000" cy="195000"/>
          </a:xfrm>
        </p:grpSpPr>
        <p:sp>
          <p:nvSpPr>
            <p:cNvPr id="699" name="Google Shape;699;p81"/>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00" name="Google Shape;700;p81"/>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dk1"/>
                </a:solidFill>
                <a:latin typeface="Arial"/>
                <a:ea typeface="Arial"/>
                <a:cs typeface="Arial"/>
                <a:sym typeface="Arial"/>
              </a:endParaRPr>
            </a:p>
          </p:txBody>
        </p:sp>
        <p:sp>
          <p:nvSpPr>
            <p:cNvPr id="701" name="Google Shape;701;p81"/>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02" name="Google Shape;702;p81"/>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03" name="Google Shape;703;p81"/>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04" name="Google Shape;704;p81"/>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05" name="Google Shape;705;p81"/>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quiz q">
  <p:cSld name="quiz q">
    <p:spTree>
      <p:nvGrpSpPr>
        <p:cNvPr id="1" name="Shape 706"/>
        <p:cNvGrpSpPr/>
        <p:nvPr/>
      </p:nvGrpSpPr>
      <p:grpSpPr>
        <a:xfrm>
          <a:off x="0" y="0"/>
          <a:ext cx="0" cy="0"/>
          <a:chOff x="0" y="0"/>
          <a:chExt cx="0" cy="0"/>
        </a:xfrm>
      </p:grpSpPr>
      <p:sp>
        <p:nvSpPr>
          <p:cNvPr id="707" name="Google Shape;707;p82"/>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2800" b="0" i="0" u="none" strike="noStrike" cap="none">
              <a:solidFill>
                <a:srgbClr val="3F3F3F"/>
              </a:solidFill>
              <a:latin typeface="Open Sans ExtraBold"/>
              <a:ea typeface="Open Sans ExtraBold"/>
              <a:cs typeface="Open Sans ExtraBold"/>
              <a:sym typeface="Open Sans ExtraBold"/>
            </a:endParaRPr>
          </a:p>
        </p:txBody>
      </p:sp>
      <p:sp>
        <p:nvSpPr>
          <p:cNvPr id="708" name="Google Shape;708;p82"/>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67" b="0" i="0" u="none" strike="noStrike" cap="none">
              <a:solidFill>
                <a:srgbClr val="3F3F3F"/>
              </a:solidFill>
              <a:latin typeface="Open Sans"/>
              <a:ea typeface="Open Sans"/>
              <a:cs typeface="Open Sans"/>
              <a:sym typeface="Open Sans"/>
            </a:endParaRPr>
          </a:p>
        </p:txBody>
      </p:sp>
      <p:sp>
        <p:nvSpPr>
          <p:cNvPr id="709" name="Google Shape;709;p82"/>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10" name="Google Shape;710;p82"/>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711" name="Google Shape;711;p82"/>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2" name="Google Shape;712;p82"/>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800" b="1" i="0" u="none" strike="noStrike" cap="none">
                <a:solidFill>
                  <a:srgbClr val="3F3F3F"/>
                </a:solidFill>
                <a:latin typeface="Open Sans ExtraBold"/>
                <a:ea typeface="Open Sans ExtraBold"/>
                <a:cs typeface="Open Sans ExtraBold"/>
                <a:sym typeface="Open Sans ExtraBold"/>
              </a:rPr>
              <a:t>QUIZ</a:t>
            </a:r>
            <a:endParaRPr/>
          </a:p>
        </p:txBody>
      </p:sp>
      <p:graphicFrame>
        <p:nvGraphicFramePr>
          <p:cNvPr id="713" name="Google Shape;713;p82"/>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spid="_x0000_s1028" r:id="rId3" imgW="2058919" imgH="2065103" progId="Photoshop.Image.13">
                  <p:embed/>
                </p:oleObj>
              </mc:Choice>
              <mc:Fallback>
                <p:oleObj r:id="rId3" imgW="2058919" imgH="2065103" progId="Photoshop.Image.13">
                  <p:embed/>
                  <p:pic>
                    <p:nvPicPr>
                      <p:cNvPr id="713" name="Google Shape;713;p82"/>
                      <p:cNvPicPr preferRelativeResize="0"/>
                      <p:nvPr/>
                    </p:nvPicPr>
                    <p:blipFill rotWithShape="1">
                      <a:blip r:embed="rId4">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714" name="Google Shape;714;p82"/>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a.</a:t>
            </a:r>
            <a:endParaRPr/>
          </a:p>
        </p:txBody>
      </p:sp>
      <p:sp>
        <p:nvSpPr>
          <p:cNvPr id="715" name="Google Shape;715;p82"/>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b.</a:t>
            </a:r>
            <a:endParaRPr/>
          </a:p>
        </p:txBody>
      </p:sp>
      <p:sp>
        <p:nvSpPr>
          <p:cNvPr id="716" name="Google Shape;716;p82"/>
          <p:cNvSpPr txBox="1"/>
          <p:nvPr/>
        </p:nvSpPr>
        <p:spPr>
          <a:xfrm>
            <a:off x="1664101" y="4649883"/>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c.</a:t>
            </a:r>
            <a:endParaRPr/>
          </a:p>
        </p:txBody>
      </p:sp>
      <p:sp>
        <p:nvSpPr>
          <p:cNvPr id="717" name="Google Shape;717;p82"/>
          <p:cNvSpPr txBox="1"/>
          <p:nvPr/>
        </p:nvSpPr>
        <p:spPr>
          <a:xfrm>
            <a:off x="1664103" y="5470981"/>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d.</a:t>
            </a:r>
            <a:endParaRPr/>
          </a:p>
        </p:txBody>
      </p:sp>
      <p:sp>
        <p:nvSpPr>
          <p:cNvPr id="718" name="Google Shape;718;p82"/>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9" name="Google Shape;719;p82"/>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0" name="Google Shape;720;p82"/>
          <p:cNvSpPr txBox="1">
            <a:spLocks noGrp="1"/>
          </p:cNvSpPr>
          <p:nvPr>
            <p:ph type="body" idx="5"/>
          </p:nvPr>
        </p:nvSpPr>
        <p:spPr>
          <a:xfrm>
            <a:off x="2329744" y="4549550"/>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1" name="Google Shape;721;p82"/>
          <p:cNvSpPr txBox="1">
            <a:spLocks noGrp="1"/>
          </p:cNvSpPr>
          <p:nvPr>
            <p:ph type="body" idx="6"/>
          </p:nvPr>
        </p:nvSpPr>
        <p:spPr>
          <a:xfrm>
            <a:off x="2329744" y="53744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2" name="Google Shape;722;p82"/>
          <p:cNvPicPr preferRelativeResize="0"/>
          <p:nvPr/>
        </p:nvPicPr>
        <p:blipFill rotWithShape="1">
          <a:blip r:embed="rId5">
            <a:alphaModFix/>
          </a:blip>
          <a:srcRect/>
          <a:stretch/>
        </p:blipFill>
        <p:spPr>
          <a:xfrm>
            <a:off x="0" y="0"/>
            <a:ext cx="16256000" cy="9144000"/>
          </a:xfrm>
          <a:prstGeom prst="rect">
            <a:avLst/>
          </a:prstGeom>
          <a:noFill/>
          <a:ln>
            <a:noFill/>
          </a:ln>
        </p:spPr>
      </p:pic>
      <p:grpSp>
        <p:nvGrpSpPr>
          <p:cNvPr id="723" name="Google Shape;723;p82"/>
          <p:cNvGrpSpPr/>
          <p:nvPr/>
        </p:nvGrpSpPr>
        <p:grpSpPr>
          <a:xfrm>
            <a:off x="0" y="-4724"/>
            <a:ext cx="16256000" cy="195000"/>
            <a:chOff x="0" y="-4724"/>
            <a:chExt cx="16256000" cy="195000"/>
          </a:xfrm>
        </p:grpSpPr>
        <p:sp>
          <p:nvSpPr>
            <p:cNvPr id="724" name="Google Shape;724;p82"/>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25" name="Google Shape;725;p82"/>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dk1"/>
                </a:solidFill>
                <a:latin typeface="Arial"/>
                <a:ea typeface="Arial"/>
                <a:cs typeface="Arial"/>
                <a:sym typeface="Arial"/>
              </a:endParaRPr>
            </a:p>
          </p:txBody>
        </p:sp>
        <p:sp>
          <p:nvSpPr>
            <p:cNvPr id="726" name="Google Shape;726;p82"/>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27" name="Google Shape;727;p82"/>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28" name="Google Shape;728;p82"/>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29" name="Google Shape;729;p82"/>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30" name="Google Shape;730;p82"/>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iz ans">
  <p:cSld name="quiz ans">
    <p:spTree>
      <p:nvGrpSpPr>
        <p:cNvPr id="1" name="Shape 731"/>
        <p:cNvGrpSpPr/>
        <p:nvPr/>
      </p:nvGrpSpPr>
      <p:grpSpPr>
        <a:xfrm>
          <a:off x="0" y="0"/>
          <a:ext cx="0" cy="0"/>
          <a:chOff x="0" y="0"/>
          <a:chExt cx="0" cy="0"/>
        </a:xfrm>
      </p:grpSpPr>
      <p:sp>
        <p:nvSpPr>
          <p:cNvPr id="732" name="Google Shape;732;p83"/>
          <p:cNvSpPr/>
          <p:nvPr/>
        </p:nvSpPr>
        <p:spPr>
          <a:xfrm>
            <a:off x="1" y="6798914"/>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Open Sans"/>
              <a:ea typeface="Open Sans"/>
              <a:cs typeface="Open Sans"/>
              <a:sym typeface="Open Sans"/>
            </a:endParaRPr>
          </a:p>
        </p:txBody>
      </p:sp>
      <p:sp>
        <p:nvSpPr>
          <p:cNvPr id="733" name="Google Shape;733;p83"/>
          <p:cNvSpPr txBox="1">
            <a:spLocks noGrp="1"/>
          </p:cNvSpPr>
          <p:nvPr>
            <p:ph type="body" idx="1"/>
          </p:nvPr>
        </p:nvSpPr>
        <p:spPr>
          <a:xfrm>
            <a:off x="433971" y="7456927"/>
            <a:ext cx="15267333" cy="128794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3F3F3F"/>
              </a:buClr>
              <a:buSzPts val="2400"/>
              <a:buChar char="•"/>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4" name="Google Shape;734;p83"/>
          <p:cNvSpPr txBox="1"/>
          <p:nvPr/>
        </p:nvSpPr>
        <p:spPr>
          <a:xfrm>
            <a:off x="436422" y="6835848"/>
            <a:ext cx="32322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The correct answer is</a:t>
            </a:r>
            <a:endParaRPr/>
          </a:p>
        </p:txBody>
      </p:sp>
      <p:cxnSp>
        <p:nvCxnSpPr>
          <p:cNvPr id="735" name="Google Shape;735;p83"/>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736" name="Google Shape;736;p83"/>
          <p:cNvCxnSpPr/>
          <p:nvPr/>
        </p:nvCxnSpPr>
        <p:spPr>
          <a:xfrm>
            <a:off x="396856"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737" name="Google Shape;737;p83"/>
          <p:cNvSpPr txBox="1">
            <a:spLocks noGrp="1"/>
          </p:cNvSpPr>
          <p:nvPr>
            <p:ph type="body" idx="2"/>
          </p:nvPr>
        </p:nvSpPr>
        <p:spPr>
          <a:xfrm>
            <a:off x="3662871"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8" name="Google Shape;738;p83"/>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2800" b="0" i="0" u="none" strike="noStrike" cap="none">
              <a:solidFill>
                <a:srgbClr val="3F3F3F"/>
              </a:solidFill>
              <a:latin typeface="Open Sans ExtraBold"/>
              <a:ea typeface="Open Sans ExtraBold"/>
              <a:cs typeface="Open Sans ExtraBold"/>
              <a:sym typeface="Open Sans ExtraBold"/>
            </a:endParaRPr>
          </a:p>
        </p:txBody>
      </p:sp>
      <p:sp>
        <p:nvSpPr>
          <p:cNvPr id="739" name="Google Shape;739;p83"/>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67" b="0" i="0" u="none" strike="noStrike" cap="none">
              <a:solidFill>
                <a:srgbClr val="3F3F3F"/>
              </a:solidFill>
              <a:latin typeface="Open Sans"/>
              <a:ea typeface="Open Sans"/>
              <a:cs typeface="Open Sans"/>
              <a:sym typeface="Open Sans"/>
            </a:endParaRPr>
          </a:p>
        </p:txBody>
      </p:sp>
      <p:cxnSp>
        <p:nvCxnSpPr>
          <p:cNvPr id="740" name="Google Shape;740;p83"/>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741" name="Google Shape;741;p83"/>
          <p:cNvSpPr txBox="1">
            <a:spLocks noGrp="1"/>
          </p:cNvSpPr>
          <p:nvPr>
            <p:ph type="body" idx="3"/>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2" name="Google Shape;742;p83"/>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800" b="1" i="0" u="none" strike="noStrike" cap="none">
                <a:solidFill>
                  <a:srgbClr val="3F3F3F"/>
                </a:solidFill>
                <a:latin typeface="Open Sans ExtraBold"/>
                <a:ea typeface="Open Sans ExtraBold"/>
                <a:cs typeface="Open Sans ExtraBold"/>
                <a:sym typeface="Open Sans ExtraBold"/>
              </a:rPr>
              <a:t>QUIZ</a:t>
            </a:r>
            <a:endParaRPr/>
          </a:p>
        </p:txBody>
      </p:sp>
      <p:graphicFrame>
        <p:nvGraphicFramePr>
          <p:cNvPr id="743" name="Google Shape;743;p83"/>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spid="_x0000_s2052" r:id="rId3" imgW="2058919" imgH="2065103" progId="Photoshop.Image.13">
                  <p:embed/>
                </p:oleObj>
              </mc:Choice>
              <mc:Fallback>
                <p:oleObj r:id="rId3" imgW="2058919" imgH="2065103" progId="Photoshop.Image.13">
                  <p:embed/>
                  <p:pic>
                    <p:nvPicPr>
                      <p:cNvPr id="743" name="Google Shape;743;p83"/>
                      <p:cNvPicPr preferRelativeResize="0"/>
                      <p:nvPr/>
                    </p:nvPicPr>
                    <p:blipFill rotWithShape="1">
                      <a:blip r:embed="rId4">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744" name="Google Shape;744;p83"/>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a.</a:t>
            </a:r>
            <a:endParaRPr/>
          </a:p>
        </p:txBody>
      </p:sp>
      <p:sp>
        <p:nvSpPr>
          <p:cNvPr id="745" name="Google Shape;745;p83"/>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b.</a:t>
            </a:r>
            <a:endParaRPr/>
          </a:p>
        </p:txBody>
      </p:sp>
      <p:sp>
        <p:nvSpPr>
          <p:cNvPr id="746" name="Google Shape;746;p83"/>
          <p:cNvSpPr txBox="1"/>
          <p:nvPr/>
        </p:nvSpPr>
        <p:spPr>
          <a:xfrm>
            <a:off x="1664101" y="4649883"/>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c.</a:t>
            </a:r>
            <a:endParaRPr/>
          </a:p>
        </p:txBody>
      </p:sp>
      <p:sp>
        <p:nvSpPr>
          <p:cNvPr id="747" name="Google Shape;747;p83"/>
          <p:cNvSpPr txBox="1"/>
          <p:nvPr/>
        </p:nvSpPr>
        <p:spPr>
          <a:xfrm>
            <a:off x="1664103" y="5470981"/>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d.</a:t>
            </a:r>
            <a:endParaRPr/>
          </a:p>
        </p:txBody>
      </p:sp>
      <p:sp>
        <p:nvSpPr>
          <p:cNvPr id="748" name="Google Shape;748;p83"/>
          <p:cNvSpPr txBox="1">
            <a:spLocks noGrp="1"/>
          </p:cNvSpPr>
          <p:nvPr>
            <p:ph type="body" idx="4"/>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9" name="Google Shape;749;p83"/>
          <p:cNvSpPr txBox="1">
            <a:spLocks noGrp="1"/>
          </p:cNvSpPr>
          <p:nvPr>
            <p:ph type="body" idx="5"/>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0" name="Google Shape;750;p83"/>
          <p:cNvSpPr txBox="1">
            <a:spLocks noGrp="1"/>
          </p:cNvSpPr>
          <p:nvPr>
            <p:ph type="body" idx="6"/>
          </p:nvPr>
        </p:nvSpPr>
        <p:spPr>
          <a:xfrm>
            <a:off x="2329744" y="4549550"/>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1" name="Google Shape;751;p83"/>
          <p:cNvSpPr txBox="1">
            <a:spLocks noGrp="1"/>
          </p:cNvSpPr>
          <p:nvPr>
            <p:ph type="body" idx="7"/>
          </p:nvPr>
        </p:nvSpPr>
        <p:spPr>
          <a:xfrm>
            <a:off x="2329744" y="53744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2" name="Google Shape;752;p83"/>
          <p:cNvSpPr txBox="1">
            <a:spLocks noGrp="1"/>
          </p:cNvSpPr>
          <p:nvPr>
            <p:ph type="body" idx="8"/>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53" name="Google Shape;753;p83"/>
          <p:cNvPicPr preferRelativeResize="0"/>
          <p:nvPr/>
        </p:nvPicPr>
        <p:blipFill rotWithShape="1">
          <a:blip r:embed="rId5">
            <a:alphaModFix/>
          </a:blip>
          <a:srcRect/>
          <a:stretch/>
        </p:blipFill>
        <p:spPr>
          <a:xfrm>
            <a:off x="0" y="55983"/>
            <a:ext cx="16256000" cy="9144000"/>
          </a:xfrm>
          <a:prstGeom prst="rect">
            <a:avLst/>
          </a:prstGeom>
          <a:noFill/>
          <a:ln>
            <a:noFill/>
          </a:ln>
        </p:spPr>
      </p:pic>
      <p:grpSp>
        <p:nvGrpSpPr>
          <p:cNvPr id="754" name="Google Shape;754;p83"/>
          <p:cNvGrpSpPr/>
          <p:nvPr/>
        </p:nvGrpSpPr>
        <p:grpSpPr>
          <a:xfrm>
            <a:off x="0" y="-4724"/>
            <a:ext cx="16256000" cy="195000"/>
            <a:chOff x="0" y="-4724"/>
            <a:chExt cx="16256000" cy="195000"/>
          </a:xfrm>
        </p:grpSpPr>
        <p:sp>
          <p:nvSpPr>
            <p:cNvPr id="755" name="Google Shape;755;p83"/>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56" name="Google Shape;756;p83"/>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dk1"/>
                </a:solidFill>
                <a:latin typeface="Arial"/>
                <a:ea typeface="Arial"/>
                <a:cs typeface="Arial"/>
                <a:sym typeface="Arial"/>
              </a:endParaRPr>
            </a:p>
          </p:txBody>
        </p:sp>
        <p:sp>
          <p:nvSpPr>
            <p:cNvPr id="757" name="Google Shape;757;p83"/>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58" name="Google Shape;758;p83"/>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59" name="Google Shape;759;p83"/>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60" name="Google Shape;760;p83"/>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61" name="Google Shape;761;p83"/>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_quiz q">
  <p:cSld name="2_quiz q">
    <p:spTree>
      <p:nvGrpSpPr>
        <p:cNvPr id="1" name="Shape 762"/>
        <p:cNvGrpSpPr/>
        <p:nvPr/>
      </p:nvGrpSpPr>
      <p:grpSpPr>
        <a:xfrm>
          <a:off x="0" y="0"/>
          <a:ext cx="0" cy="0"/>
          <a:chOff x="0" y="0"/>
          <a:chExt cx="0" cy="0"/>
        </a:xfrm>
      </p:grpSpPr>
      <p:sp>
        <p:nvSpPr>
          <p:cNvPr id="763" name="Google Shape;763;p84"/>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2800" b="0" i="0" u="none" strike="noStrike" cap="none">
              <a:solidFill>
                <a:srgbClr val="3F3F3F"/>
              </a:solidFill>
              <a:latin typeface="Open Sans ExtraBold"/>
              <a:ea typeface="Open Sans ExtraBold"/>
              <a:cs typeface="Open Sans ExtraBold"/>
              <a:sym typeface="Open Sans ExtraBold"/>
            </a:endParaRPr>
          </a:p>
        </p:txBody>
      </p:sp>
      <p:sp>
        <p:nvSpPr>
          <p:cNvPr id="764" name="Google Shape;764;p84"/>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67" b="0" i="0" u="none" strike="noStrike" cap="none">
              <a:solidFill>
                <a:srgbClr val="3F3F3F"/>
              </a:solidFill>
              <a:latin typeface="Open Sans"/>
              <a:ea typeface="Open Sans"/>
              <a:cs typeface="Open Sans"/>
              <a:sym typeface="Open Sans"/>
            </a:endParaRPr>
          </a:p>
        </p:txBody>
      </p:sp>
      <p:sp>
        <p:nvSpPr>
          <p:cNvPr id="765" name="Google Shape;765;p84"/>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66" name="Google Shape;766;p84"/>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767" name="Google Shape;767;p84"/>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8" name="Google Shape;768;p84"/>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800" b="1" i="0" u="none" strike="noStrike" cap="none">
                <a:solidFill>
                  <a:srgbClr val="3F3F3F"/>
                </a:solidFill>
                <a:latin typeface="Open Sans ExtraBold"/>
                <a:ea typeface="Open Sans ExtraBold"/>
                <a:cs typeface="Open Sans ExtraBold"/>
                <a:sym typeface="Open Sans ExtraBold"/>
              </a:rPr>
              <a:t>QUIZ</a:t>
            </a:r>
            <a:endParaRPr/>
          </a:p>
        </p:txBody>
      </p:sp>
      <p:graphicFrame>
        <p:nvGraphicFramePr>
          <p:cNvPr id="769" name="Google Shape;769;p84"/>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spid="_x0000_s3076" r:id="rId3" imgW="2058919" imgH="2065103" progId="Photoshop.Image.13">
                  <p:embed/>
                </p:oleObj>
              </mc:Choice>
              <mc:Fallback>
                <p:oleObj r:id="rId3" imgW="2058919" imgH="2065103" progId="Photoshop.Image.13">
                  <p:embed/>
                  <p:pic>
                    <p:nvPicPr>
                      <p:cNvPr id="769" name="Google Shape;769;p84"/>
                      <p:cNvPicPr preferRelativeResize="0"/>
                      <p:nvPr/>
                    </p:nvPicPr>
                    <p:blipFill rotWithShape="1">
                      <a:blip r:embed="rId4">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770" name="Google Shape;770;p84"/>
          <p:cNvSpPr txBox="1"/>
          <p:nvPr/>
        </p:nvSpPr>
        <p:spPr>
          <a:xfrm>
            <a:off x="1664103" y="2852709"/>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a.</a:t>
            </a:r>
            <a:endParaRPr/>
          </a:p>
        </p:txBody>
      </p:sp>
      <p:sp>
        <p:nvSpPr>
          <p:cNvPr id="771" name="Google Shape;771;p84"/>
          <p:cNvSpPr txBox="1"/>
          <p:nvPr/>
        </p:nvSpPr>
        <p:spPr>
          <a:xfrm>
            <a:off x="1664103" y="3673806"/>
            <a:ext cx="4555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b.</a:t>
            </a:r>
            <a:endParaRPr/>
          </a:p>
        </p:txBody>
      </p:sp>
      <p:sp>
        <p:nvSpPr>
          <p:cNvPr id="772" name="Google Shape;772;p84"/>
          <p:cNvSpPr txBox="1"/>
          <p:nvPr/>
        </p:nvSpPr>
        <p:spPr>
          <a:xfrm>
            <a:off x="1664101" y="4494903"/>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c.</a:t>
            </a:r>
            <a:endParaRPr/>
          </a:p>
        </p:txBody>
      </p:sp>
      <p:sp>
        <p:nvSpPr>
          <p:cNvPr id="773" name="Google Shape;773;p84"/>
          <p:cNvSpPr txBox="1"/>
          <p:nvPr/>
        </p:nvSpPr>
        <p:spPr>
          <a:xfrm>
            <a:off x="1664103" y="5316001"/>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d.</a:t>
            </a:r>
            <a:endParaRPr/>
          </a:p>
        </p:txBody>
      </p:sp>
      <p:sp>
        <p:nvSpPr>
          <p:cNvPr id="774" name="Google Shape;774;p84"/>
          <p:cNvSpPr txBox="1">
            <a:spLocks noGrp="1"/>
          </p:cNvSpPr>
          <p:nvPr>
            <p:ph type="body" idx="3"/>
          </p:nvPr>
        </p:nvSpPr>
        <p:spPr>
          <a:xfrm>
            <a:off x="2329744" y="276198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5" name="Google Shape;775;p84"/>
          <p:cNvSpPr txBox="1">
            <a:spLocks noGrp="1"/>
          </p:cNvSpPr>
          <p:nvPr>
            <p:ph type="body" idx="4"/>
          </p:nvPr>
        </p:nvSpPr>
        <p:spPr>
          <a:xfrm>
            <a:off x="2329744" y="3582594"/>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6" name="Google Shape;776;p84"/>
          <p:cNvSpPr txBox="1">
            <a:spLocks noGrp="1"/>
          </p:cNvSpPr>
          <p:nvPr>
            <p:ph type="body" idx="5"/>
          </p:nvPr>
        </p:nvSpPr>
        <p:spPr>
          <a:xfrm>
            <a:off x="2329744" y="44031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7" name="Google Shape;777;p84"/>
          <p:cNvSpPr txBox="1">
            <a:spLocks noGrp="1"/>
          </p:cNvSpPr>
          <p:nvPr>
            <p:ph type="body" idx="6"/>
          </p:nvPr>
        </p:nvSpPr>
        <p:spPr>
          <a:xfrm>
            <a:off x="2329744" y="5223804"/>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8" name="Google Shape;778;p84"/>
          <p:cNvSpPr txBox="1"/>
          <p:nvPr/>
        </p:nvSpPr>
        <p:spPr>
          <a:xfrm>
            <a:off x="1664101" y="613709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e.</a:t>
            </a:r>
            <a:endParaRPr/>
          </a:p>
        </p:txBody>
      </p:sp>
      <p:sp>
        <p:nvSpPr>
          <p:cNvPr id="779" name="Google Shape;779;p84"/>
          <p:cNvSpPr txBox="1">
            <a:spLocks noGrp="1"/>
          </p:cNvSpPr>
          <p:nvPr>
            <p:ph type="body" idx="7"/>
          </p:nvPr>
        </p:nvSpPr>
        <p:spPr>
          <a:xfrm>
            <a:off x="2310170" y="604440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0" name="Google Shape;780;p84"/>
          <p:cNvPicPr preferRelativeResize="0"/>
          <p:nvPr/>
        </p:nvPicPr>
        <p:blipFill rotWithShape="1">
          <a:blip r:embed="rId5">
            <a:alphaModFix/>
          </a:blip>
          <a:srcRect/>
          <a:stretch/>
        </p:blipFill>
        <p:spPr>
          <a:xfrm>
            <a:off x="0" y="37322"/>
            <a:ext cx="16256000" cy="9144000"/>
          </a:xfrm>
          <a:prstGeom prst="rect">
            <a:avLst/>
          </a:prstGeom>
          <a:noFill/>
          <a:ln>
            <a:noFill/>
          </a:ln>
        </p:spPr>
      </p:pic>
      <p:grpSp>
        <p:nvGrpSpPr>
          <p:cNvPr id="781" name="Google Shape;781;p84"/>
          <p:cNvGrpSpPr/>
          <p:nvPr/>
        </p:nvGrpSpPr>
        <p:grpSpPr>
          <a:xfrm>
            <a:off x="0" y="-4724"/>
            <a:ext cx="16256000" cy="195000"/>
            <a:chOff x="0" y="-4724"/>
            <a:chExt cx="16256000" cy="195000"/>
          </a:xfrm>
        </p:grpSpPr>
        <p:sp>
          <p:nvSpPr>
            <p:cNvPr id="782" name="Google Shape;782;p84"/>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83" name="Google Shape;783;p84"/>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dk1"/>
                </a:solidFill>
                <a:latin typeface="Arial"/>
                <a:ea typeface="Arial"/>
                <a:cs typeface="Arial"/>
                <a:sym typeface="Arial"/>
              </a:endParaRPr>
            </a:p>
          </p:txBody>
        </p:sp>
        <p:sp>
          <p:nvSpPr>
            <p:cNvPr id="784" name="Google Shape;784;p84"/>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85" name="Google Shape;785;p84"/>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86" name="Google Shape;786;p84"/>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87" name="Google Shape;787;p84"/>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788" name="Google Shape;788;p84"/>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55"/>
        <p:cNvGrpSpPr/>
        <p:nvPr/>
      </p:nvGrpSpPr>
      <p:grpSpPr>
        <a:xfrm>
          <a:off x="0" y="0"/>
          <a:ext cx="0" cy="0"/>
          <a:chOff x="0" y="0"/>
          <a:chExt cx="0" cy="0"/>
        </a:xfrm>
      </p:grpSpPr>
      <p:pic>
        <p:nvPicPr>
          <p:cNvPr id="56" name="Google Shape;56;p2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7" name="Google Shape;57;p24"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58" name="Google Shape;58;p2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9" name="Google Shape;59;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_quiz ans">
  <p:cSld name="2_quiz ans">
    <p:spTree>
      <p:nvGrpSpPr>
        <p:cNvPr id="1" name="Shape 789"/>
        <p:cNvGrpSpPr/>
        <p:nvPr/>
      </p:nvGrpSpPr>
      <p:grpSpPr>
        <a:xfrm>
          <a:off x="0" y="0"/>
          <a:ext cx="0" cy="0"/>
          <a:chOff x="0" y="0"/>
          <a:chExt cx="0" cy="0"/>
        </a:xfrm>
      </p:grpSpPr>
      <p:sp>
        <p:nvSpPr>
          <p:cNvPr id="790" name="Google Shape;790;p85"/>
          <p:cNvSpPr/>
          <p:nvPr/>
        </p:nvSpPr>
        <p:spPr>
          <a:xfrm>
            <a:off x="1" y="6798914"/>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Open Sans"/>
              <a:ea typeface="Open Sans"/>
              <a:cs typeface="Open Sans"/>
              <a:sym typeface="Open Sans"/>
            </a:endParaRPr>
          </a:p>
        </p:txBody>
      </p:sp>
      <p:sp>
        <p:nvSpPr>
          <p:cNvPr id="791" name="Google Shape;791;p85"/>
          <p:cNvSpPr txBox="1">
            <a:spLocks noGrp="1"/>
          </p:cNvSpPr>
          <p:nvPr>
            <p:ph type="body" idx="1"/>
          </p:nvPr>
        </p:nvSpPr>
        <p:spPr>
          <a:xfrm>
            <a:off x="433971" y="7456927"/>
            <a:ext cx="15267333" cy="128794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3F3F3F"/>
              </a:buClr>
              <a:buSzPts val="2400"/>
              <a:buChar char="•"/>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2" name="Google Shape;792;p85"/>
          <p:cNvSpPr txBox="1"/>
          <p:nvPr/>
        </p:nvSpPr>
        <p:spPr>
          <a:xfrm>
            <a:off x="436422" y="6835848"/>
            <a:ext cx="32322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The correct answer is</a:t>
            </a:r>
            <a:endParaRPr/>
          </a:p>
        </p:txBody>
      </p:sp>
      <p:cxnSp>
        <p:nvCxnSpPr>
          <p:cNvPr id="793" name="Google Shape;793;p85"/>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794" name="Google Shape;794;p85"/>
          <p:cNvCxnSpPr/>
          <p:nvPr/>
        </p:nvCxnSpPr>
        <p:spPr>
          <a:xfrm>
            <a:off x="396856"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795" name="Google Shape;795;p85"/>
          <p:cNvSpPr txBox="1">
            <a:spLocks noGrp="1"/>
          </p:cNvSpPr>
          <p:nvPr>
            <p:ph type="body" idx="2"/>
          </p:nvPr>
        </p:nvSpPr>
        <p:spPr>
          <a:xfrm>
            <a:off x="3662871"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6" name="Google Shape;796;p85"/>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2800" b="0" i="0" u="none" strike="noStrike" cap="none">
              <a:solidFill>
                <a:srgbClr val="3F3F3F"/>
              </a:solidFill>
              <a:latin typeface="Open Sans ExtraBold"/>
              <a:ea typeface="Open Sans ExtraBold"/>
              <a:cs typeface="Open Sans ExtraBold"/>
              <a:sym typeface="Open Sans ExtraBold"/>
            </a:endParaRPr>
          </a:p>
        </p:txBody>
      </p:sp>
      <p:sp>
        <p:nvSpPr>
          <p:cNvPr id="797" name="Google Shape;797;p85"/>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67" b="0" i="0" u="none" strike="noStrike" cap="none">
              <a:solidFill>
                <a:srgbClr val="3F3F3F"/>
              </a:solidFill>
              <a:latin typeface="Open Sans"/>
              <a:ea typeface="Open Sans"/>
              <a:cs typeface="Open Sans"/>
              <a:sym typeface="Open Sans"/>
            </a:endParaRPr>
          </a:p>
        </p:txBody>
      </p:sp>
      <p:cxnSp>
        <p:nvCxnSpPr>
          <p:cNvPr id="798" name="Google Shape;798;p85"/>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799" name="Google Shape;799;p85"/>
          <p:cNvSpPr txBox="1">
            <a:spLocks noGrp="1"/>
          </p:cNvSpPr>
          <p:nvPr>
            <p:ph type="body" idx="3"/>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0" name="Google Shape;800;p85"/>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800" b="1" i="0" u="none" strike="noStrike" cap="none">
                <a:solidFill>
                  <a:srgbClr val="3F3F3F"/>
                </a:solidFill>
                <a:latin typeface="Open Sans ExtraBold"/>
                <a:ea typeface="Open Sans ExtraBold"/>
                <a:cs typeface="Open Sans ExtraBold"/>
                <a:sym typeface="Open Sans ExtraBold"/>
              </a:rPr>
              <a:t>QUIZ</a:t>
            </a:r>
            <a:endParaRPr/>
          </a:p>
        </p:txBody>
      </p:sp>
      <p:graphicFrame>
        <p:nvGraphicFramePr>
          <p:cNvPr id="801" name="Google Shape;801;p85"/>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spid="_x0000_s4100" r:id="rId3" imgW="2058919" imgH="2065103" progId="Photoshop.Image.13">
                  <p:embed/>
                </p:oleObj>
              </mc:Choice>
              <mc:Fallback>
                <p:oleObj r:id="rId3" imgW="2058919" imgH="2065103" progId="Photoshop.Image.13">
                  <p:embed/>
                  <p:pic>
                    <p:nvPicPr>
                      <p:cNvPr id="801" name="Google Shape;801;p85"/>
                      <p:cNvPicPr preferRelativeResize="0"/>
                      <p:nvPr/>
                    </p:nvPicPr>
                    <p:blipFill rotWithShape="1">
                      <a:blip r:embed="rId4">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802" name="Google Shape;802;p85"/>
          <p:cNvSpPr txBox="1">
            <a:spLocks noGrp="1"/>
          </p:cNvSpPr>
          <p:nvPr>
            <p:ph type="body" idx="4"/>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3" name="Google Shape;803;p85"/>
          <p:cNvSpPr txBox="1"/>
          <p:nvPr/>
        </p:nvSpPr>
        <p:spPr>
          <a:xfrm>
            <a:off x="1664103" y="2852709"/>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a.</a:t>
            </a:r>
            <a:endParaRPr/>
          </a:p>
        </p:txBody>
      </p:sp>
      <p:sp>
        <p:nvSpPr>
          <p:cNvPr id="804" name="Google Shape;804;p85"/>
          <p:cNvSpPr txBox="1"/>
          <p:nvPr/>
        </p:nvSpPr>
        <p:spPr>
          <a:xfrm>
            <a:off x="1664103" y="3673806"/>
            <a:ext cx="4555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b.</a:t>
            </a:r>
            <a:endParaRPr/>
          </a:p>
        </p:txBody>
      </p:sp>
      <p:sp>
        <p:nvSpPr>
          <p:cNvPr id="805" name="Google Shape;805;p85"/>
          <p:cNvSpPr txBox="1"/>
          <p:nvPr/>
        </p:nvSpPr>
        <p:spPr>
          <a:xfrm>
            <a:off x="1664101" y="4494903"/>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c.</a:t>
            </a:r>
            <a:endParaRPr/>
          </a:p>
        </p:txBody>
      </p:sp>
      <p:sp>
        <p:nvSpPr>
          <p:cNvPr id="806" name="Google Shape;806;p85"/>
          <p:cNvSpPr txBox="1"/>
          <p:nvPr/>
        </p:nvSpPr>
        <p:spPr>
          <a:xfrm>
            <a:off x="1664103" y="5316001"/>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d.</a:t>
            </a:r>
            <a:endParaRPr/>
          </a:p>
        </p:txBody>
      </p:sp>
      <p:sp>
        <p:nvSpPr>
          <p:cNvPr id="807" name="Google Shape;807;p85"/>
          <p:cNvSpPr txBox="1">
            <a:spLocks noGrp="1"/>
          </p:cNvSpPr>
          <p:nvPr>
            <p:ph type="body" idx="5"/>
          </p:nvPr>
        </p:nvSpPr>
        <p:spPr>
          <a:xfrm>
            <a:off x="2329744" y="276198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8" name="Google Shape;808;p85"/>
          <p:cNvSpPr txBox="1">
            <a:spLocks noGrp="1"/>
          </p:cNvSpPr>
          <p:nvPr>
            <p:ph type="body" idx="6"/>
          </p:nvPr>
        </p:nvSpPr>
        <p:spPr>
          <a:xfrm>
            <a:off x="2329744" y="3582594"/>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9" name="Google Shape;809;p85"/>
          <p:cNvSpPr txBox="1">
            <a:spLocks noGrp="1"/>
          </p:cNvSpPr>
          <p:nvPr>
            <p:ph type="body" idx="7"/>
          </p:nvPr>
        </p:nvSpPr>
        <p:spPr>
          <a:xfrm>
            <a:off x="2329744" y="44031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0" name="Google Shape;810;p85"/>
          <p:cNvSpPr txBox="1">
            <a:spLocks noGrp="1"/>
          </p:cNvSpPr>
          <p:nvPr>
            <p:ph type="body" idx="8"/>
          </p:nvPr>
        </p:nvSpPr>
        <p:spPr>
          <a:xfrm>
            <a:off x="2329744" y="5223804"/>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1" name="Google Shape;811;p85"/>
          <p:cNvSpPr txBox="1"/>
          <p:nvPr/>
        </p:nvSpPr>
        <p:spPr>
          <a:xfrm>
            <a:off x="1664101" y="613709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e.</a:t>
            </a:r>
            <a:endParaRPr/>
          </a:p>
        </p:txBody>
      </p:sp>
      <p:sp>
        <p:nvSpPr>
          <p:cNvPr id="812" name="Google Shape;812;p85"/>
          <p:cNvSpPr txBox="1">
            <a:spLocks noGrp="1"/>
          </p:cNvSpPr>
          <p:nvPr>
            <p:ph type="body" idx="9"/>
          </p:nvPr>
        </p:nvSpPr>
        <p:spPr>
          <a:xfrm>
            <a:off x="2310170" y="604440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13" name="Google Shape;813;p85"/>
          <p:cNvPicPr preferRelativeResize="0"/>
          <p:nvPr/>
        </p:nvPicPr>
        <p:blipFill rotWithShape="1">
          <a:blip r:embed="rId5">
            <a:alphaModFix/>
          </a:blip>
          <a:srcRect/>
          <a:stretch/>
        </p:blipFill>
        <p:spPr>
          <a:xfrm>
            <a:off x="0" y="37322"/>
            <a:ext cx="16256000" cy="9144000"/>
          </a:xfrm>
          <a:prstGeom prst="rect">
            <a:avLst/>
          </a:prstGeom>
          <a:noFill/>
          <a:ln>
            <a:noFill/>
          </a:ln>
        </p:spPr>
      </p:pic>
      <p:grpSp>
        <p:nvGrpSpPr>
          <p:cNvPr id="814" name="Google Shape;814;p85"/>
          <p:cNvGrpSpPr/>
          <p:nvPr/>
        </p:nvGrpSpPr>
        <p:grpSpPr>
          <a:xfrm>
            <a:off x="0" y="-4724"/>
            <a:ext cx="16256000" cy="195000"/>
            <a:chOff x="0" y="-4724"/>
            <a:chExt cx="16256000" cy="195000"/>
          </a:xfrm>
        </p:grpSpPr>
        <p:sp>
          <p:nvSpPr>
            <p:cNvPr id="815" name="Google Shape;815;p85"/>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16" name="Google Shape;816;p85"/>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dk1"/>
                </a:solidFill>
                <a:latin typeface="Arial"/>
                <a:ea typeface="Arial"/>
                <a:cs typeface="Arial"/>
                <a:sym typeface="Arial"/>
              </a:endParaRPr>
            </a:p>
          </p:txBody>
        </p:sp>
        <p:sp>
          <p:nvSpPr>
            <p:cNvPr id="817" name="Google Shape;817;p85"/>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18" name="Google Shape;818;p85"/>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19" name="Google Shape;819;p85"/>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20" name="Google Shape;820;p85"/>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21" name="Google Shape;821;p85"/>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quiz q">
  <p:cSld name="1_quiz q">
    <p:spTree>
      <p:nvGrpSpPr>
        <p:cNvPr id="1" name="Shape 822"/>
        <p:cNvGrpSpPr/>
        <p:nvPr/>
      </p:nvGrpSpPr>
      <p:grpSpPr>
        <a:xfrm>
          <a:off x="0" y="0"/>
          <a:ext cx="0" cy="0"/>
          <a:chOff x="0" y="0"/>
          <a:chExt cx="0" cy="0"/>
        </a:xfrm>
      </p:grpSpPr>
      <p:sp>
        <p:nvSpPr>
          <p:cNvPr id="823" name="Google Shape;823;p86"/>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2800" b="0" i="0" u="none" strike="noStrike" cap="none">
              <a:solidFill>
                <a:srgbClr val="3F3F3F"/>
              </a:solidFill>
              <a:latin typeface="Open Sans ExtraBold"/>
              <a:ea typeface="Open Sans ExtraBold"/>
              <a:cs typeface="Open Sans ExtraBold"/>
              <a:sym typeface="Open Sans ExtraBold"/>
            </a:endParaRPr>
          </a:p>
        </p:txBody>
      </p:sp>
      <p:sp>
        <p:nvSpPr>
          <p:cNvPr id="824" name="Google Shape;824;p86"/>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67" b="0" i="0" u="none" strike="noStrike" cap="none">
              <a:solidFill>
                <a:srgbClr val="3F3F3F"/>
              </a:solidFill>
              <a:latin typeface="Open Sans"/>
              <a:ea typeface="Open Sans"/>
              <a:cs typeface="Open Sans"/>
              <a:sym typeface="Open Sans"/>
            </a:endParaRPr>
          </a:p>
        </p:txBody>
      </p:sp>
      <p:sp>
        <p:nvSpPr>
          <p:cNvPr id="825" name="Google Shape;825;p86"/>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26" name="Google Shape;826;p86"/>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827" name="Google Shape;827;p86"/>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8" name="Google Shape;828;p86"/>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800" b="1" i="0" u="none" strike="noStrike" cap="none">
                <a:solidFill>
                  <a:srgbClr val="3F3F3F"/>
                </a:solidFill>
                <a:latin typeface="Open Sans ExtraBold"/>
                <a:ea typeface="Open Sans ExtraBold"/>
                <a:cs typeface="Open Sans ExtraBold"/>
                <a:sym typeface="Open Sans ExtraBold"/>
              </a:rPr>
              <a:t>QUIZ</a:t>
            </a:r>
            <a:endParaRPr/>
          </a:p>
        </p:txBody>
      </p:sp>
      <p:graphicFrame>
        <p:nvGraphicFramePr>
          <p:cNvPr id="829" name="Google Shape;829;p86"/>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spid="_x0000_s5124" r:id="rId3" imgW="2058919" imgH="2065103" progId="Photoshop.Image.13">
                  <p:embed/>
                </p:oleObj>
              </mc:Choice>
              <mc:Fallback>
                <p:oleObj r:id="rId3" imgW="2058919" imgH="2065103" progId="Photoshop.Image.13">
                  <p:embed/>
                  <p:pic>
                    <p:nvPicPr>
                      <p:cNvPr id="829" name="Google Shape;829;p86"/>
                      <p:cNvPicPr preferRelativeResize="0"/>
                      <p:nvPr/>
                    </p:nvPicPr>
                    <p:blipFill rotWithShape="1">
                      <a:blip r:embed="rId4">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830" name="Google Shape;830;p86"/>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a.</a:t>
            </a:r>
            <a:endParaRPr/>
          </a:p>
        </p:txBody>
      </p:sp>
      <p:sp>
        <p:nvSpPr>
          <p:cNvPr id="831" name="Google Shape;831;p86"/>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b.</a:t>
            </a:r>
            <a:endParaRPr/>
          </a:p>
        </p:txBody>
      </p:sp>
      <p:sp>
        <p:nvSpPr>
          <p:cNvPr id="832" name="Google Shape;832;p86"/>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3" name="Google Shape;833;p86"/>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34" name="Google Shape;834;p86"/>
          <p:cNvPicPr preferRelativeResize="0"/>
          <p:nvPr/>
        </p:nvPicPr>
        <p:blipFill rotWithShape="1">
          <a:blip r:embed="rId5">
            <a:alphaModFix/>
          </a:blip>
          <a:srcRect/>
          <a:stretch/>
        </p:blipFill>
        <p:spPr>
          <a:xfrm>
            <a:off x="0" y="0"/>
            <a:ext cx="16256000" cy="9144000"/>
          </a:xfrm>
          <a:prstGeom prst="rect">
            <a:avLst/>
          </a:prstGeom>
          <a:noFill/>
          <a:ln>
            <a:noFill/>
          </a:ln>
        </p:spPr>
      </p:pic>
      <p:grpSp>
        <p:nvGrpSpPr>
          <p:cNvPr id="835" name="Google Shape;835;p86"/>
          <p:cNvGrpSpPr/>
          <p:nvPr/>
        </p:nvGrpSpPr>
        <p:grpSpPr>
          <a:xfrm>
            <a:off x="0" y="-4724"/>
            <a:ext cx="16256000" cy="195000"/>
            <a:chOff x="0" y="-4724"/>
            <a:chExt cx="16256000" cy="195000"/>
          </a:xfrm>
        </p:grpSpPr>
        <p:sp>
          <p:nvSpPr>
            <p:cNvPr id="836" name="Google Shape;836;p86"/>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37" name="Google Shape;837;p86"/>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dk1"/>
                </a:solidFill>
                <a:latin typeface="Arial"/>
                <a:ea typeface="Arial"/>
                <a:cs typeface="Arial"/>
                <a:sym typeface="Arial"/>
              </a:endParaRPr>
            </a:p>
          </p:txBody>
        </p:sp>
        <p:sp>
          <p:nvSpPr>
            <p:cNvPr id="838" name="Google Shape;838;p86"/>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39" name="Google Shape;839;p86"/>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40" name="Google Shape;840;p86"/>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41" name="Google Shape;841;p86"/>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42" name="Google Shape;842;p86"/>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43"/>
        <p:cNvGrpSpPr/>
        <p:nvPr/>
      </p:nvGrpSpPr>
      <p:grpSpPr>
        <a:xfrm>
          <a:off x="0" y="0"/>
          <a:ext cx="0" cy="0"/>
          <a:chOff x="0" y="0"/>
          <a:chExt cx="0" cy="0"/>
        </a:xfrm>
      </p:grpSpPr>
      <p:sp>
        <p:nvSpPr>
          <p:cNvPr id="844" name="Google Shape;844;p87"/>
          <p:cNvSpPr/>
          <p:nvPr/>
        </p:nvSpPr>
        <p:spPr>
          <a:xfrm>
            <a:off x="1" y="6798914"/>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Open Sans"/>
              <a:ea typeface="Open Sans"/>
              <a:cs typeface="Open Sans"/>
              <a:sym typeface="Open Sans"/>
            </a:endParaRPr>
          </a:p>
        </p:txBody>
      </p:sp>
      <p:sp>
        <p:nvSpPr>
          <p:cNvPr id="845" name="Google Shape;845;p87"/>
          <p:cNvSpPr txBox="1">
            <a:spLocks noGrp="1"/>
          </p:cNvSpPr>
          <p:nvPr>
            <p:ph type="body" idx="1"/>
          </p:nvPr>
        </p:nvSpPr>
        <p:spPr>
          <a:xfrm>
            <a:off x="433971" y="7456927"/>
            <a:ext cx="15267333" cy="128794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3F3F3F"/>
              </a:buClr>
              <a:buSzPts val="2400"/>
              <a:buChar char="•"/>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6" name="Google Shape;846;p87"/>
          <p:cNvSpPr txBox="1"/>
          <p:nvPr/>
        </p:nvSpPr>
        <p:spPr>
          <a:xfrm>
            <a:off x="436422" y="6835848"/>
            <a:ext cx="32322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The correct answer is</a:t>
            </a:r>
            <a:endParaRPr/>
          </a:p>
        </p:txBody>
      </p:sp>
      <p:cxnSp>
        <p:nvCxnSpPr>
          <p:cNvPr id="847" name="Google Shape;847;p87"/>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848" name="Google Shape;848;p87"/>
          <p:cNvCxnSpPr/>
          <p:nvPr/>
        </p:nvCxnSpPr>
        <p:spPr>
          <a:xfrm>
            <a:off x="396856"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849" name="Google Shape;849;p87"/>
          <p:cNvSpPr txBox="1">
            <a:spLocks noGrp="1"/>
          </p:cNvSpPr>
          <p:nvPr>
            <p:ph type="body" idx="2"/>
          </p:nvPr>
        </p:nvSpPr>
        <p:spPr>
          <a:xfrm>
            <a:off x="3662871"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0" name="Google Shape;850;p87"/>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2800" b="0" i="0" u="none" strike="noStrike" cap="none">
              <a:solidFill>
                <a:srgbClr val="3F3F3F"/>
              </a:solidFill>
              <a:latin typeface="Open Sans ExtraBold"/>
              <a:ea typeface="Open Sans ExtraBold"/>
              <a:cs typeface="Open Sans ExtraBold"/>
              <a:sym typeface="Open Sans ExtraBold"/>
            </a:endParaRPr>
          </a:p>
        </p:txBody>
      </p:sp>
      <p:sp>
        <p:nvSpPr>
          <p:cNvPr id="851" name="Google Shape;851;p87"/>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67" b="0" i="0" u="none" strike="noStrike" cap="none">
              <a:solidFill>
                <a:srgbClr val="3F3F3F"/>
              </a:solidFill>
              <a:latin typeface="Open Sans"/>
              <a:ea typeface="Open Sans"/>
              <a:cs typeface="Open Sans"/>
              <a:sym typeface="Open Sans"/>
            </a:endParaRPr>
          </a:p>
        </p:txBody>
      </p:sp>
      <p:cxnSp>
        <p:nvCxnSpPr>
          <p:cNvPr id="852" name="Google Shape;852;p87"/>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853" name="Google Shape;853;p87"/>
          <p:cNvSpPr txBox="1">
            <a:spLocks noGrp="1"/>
          </p:cNvSpPr>
          <p:nvPr>
            <p:ph type="body" idx="3"/>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4" name="Google Shape;854;p87"/>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800" b="1" i="0" u="none" strike="noStrike" cap="none">
                <a:solidFill>
                  <a:srgbClr val="3F3F3F"/>
                </a:solidFill>
                <a:latin typeface="Open Sans ExtraBold"/>
                <a:ea typeface="Open Sans ExtraBold"/>
                <a:cs typeface="Open Sans ExtraBold"/>
                <a:sym typeface="Open Sans ExtraBold"/>
              </a:rPr>
              <a:t>QUIZ</a:t>
            </a:r>
            <a:endParaRPr/>
          </a:p>
        </p:txBody>
      </p:sp>
      <p:graphicFrame>
        <p:nvGraphicFramePr>
          <p:cNvPr id="855" name="Google Shape;855;p87"/>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spid="_x0000_s6148" r:id="rId3" imgW="2058919" imgH="2065103" progId="Photoshop.Image.13">
                  <p:embed/>
                </p:oleObj>
              </mc:Choice>
              <mc:Fallback>
                <p:oleObj r:id="rId3" imgW="2058919" imgH="2065103" progId="Photoshop.Image.13">
                  <p:embed/>
                  <p:pic>
                    <p:nvPicPr>
                      <p:cNvPr id="855" name="Google Shape;855;p87"/>
                      <p:cNvPicPr preferRelativeResize="0"/>
                      <p:nvPr/>
                    </p:nvPicPr>
                    <p:blipFill rotWithShape="1">
                      <a:blip r:embed="rId4">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856" name="Google Shape;856;p87"/>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a.</a:t>
            </a:r>
            <a:endParaRPr/>
          </a:p>
        </p:txBody>
      </p:sp>
      <p:sp>
        <p:nvSpPr>
          <p:cNvPr id="857" name="Google Shape;857;p87"/>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3F3F3F"/>
                </a:solidFill>
                <a:latin typeface="Open Sans"/>
                <a:ea typeface="Open Sans"/>
                <a:cs typeface="Open Sans"/>
                <a:sym typeface="Open Sans"/>
              </a:rPr>
              <a:t>b.</a:t>
            </a:r>
            <a:endParaRPr/>
          </a:p>
        </p:txBody>
      </p:sp>
      <p:sp>
        <p:nvSpPr>
          <p:cNvPr id="858" name="Google Shape;858;p87"/>
          <p:cNvSpPr txBox="1">
            <a:spLocks noGrp="1"/>
          </p:cNvSpPr>
          <p:nvPr>
            <p:ph type="body" idx="4"/>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9" name="Google Shape;859;p87"/>
          <p:cNvSpPr txBox="1">
            <a:spLocks noGrp="1"/>
          </p:cNvSpPr>
          <p:nvPr>
            <p:ph type="body" idx="5"/>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0" name="Google Shape;860;p87"/>
          <p:cNvSpPr txBox="1">
            <a:spLocks noGrp="1"/>
          </p:cNvSpPr>
          <p:nvPr>
            <p:ph type="body" idx="6"/>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61" name="Google Shape;861;p87"/>
          <p:cNvPicPr preferRelativeResize="0"/>
          <p:nvPr/>
        </p:nvPicPr>
        <p:blipFill rotWithShape="1">
          <a:blip r:embed="rId5">
            <a:alphaModFix/>
          </a:blip>
          <a:srcRect/>
          <a:stretch/>
        </p:blipFill>
        <p:spPr>
          <a:xfrm>
            <a:off x="0" y="55983"/>
            <a:ext cx="16256000" cy="9144000"/>
          </a:xfrm>
          <a:prstGeom prst="rect">
            <a:avLst/>
          </a:prstGeom>
          <a:noFill/>
          <a:ln>
            <a:noFill/>
          </a:ln>
        </p:spPr>
      </p:pic>
      <p:grpSp>
        <p:nvGrpSpPr>
          <p:cNvPr id="862" name="Google Shape;862;p87"/>
          <p:cNvGrpSpPr/>
          <p:nvPr/>
        </p:nvGrpSpPr>
        <p:grpSpPr>
          <a:xfrm>
            <a:off x="0" y="-4724"/>
            <a:ext cx="16256000" cy="195000"/>
            <a:chOff x="0" y="-4724"/>
            <a:chExt cx="16256000" cy="195000"/>
          </a:xfrm>
        </p:grpSpPr>
        <p:sp>
          <p:nvSpPr>
            <p:cNvPr id="863" name="Google Shape;863;p87"/>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64" name="Google Shape;864;p87"/>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dk1"/>
                </a:solidFill>
                <a:latin typeface="Arial"/>
                <a:ea typeface="Arial"/>
                <a:cs typeface="Arial"/>
                <a:sym typeface="Arial"/>
              </a:endParaRPr>
            </a:p>
          </p:txBody>
        </p:sp>
        <p:sp>
          <p:nvSpPr>
            <p:cNvPr id="865" name="Google Shape;865;p87"/>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66" name="Google Shape;866;p87"/>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67" name="Google Shape;867;p87"/>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68" name="Google Shape;868;p87"/>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69" name="Google Shape;869;p87"/>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870"/>
        <p:cNvGrpSpPr/>
        <p:nvPr/>
      </p:nvGrpSpPr>
      <p:grpSpPr>
        <a:xfrm>
          <a:off x="0" y="0"/>
          <a:ext cx="0" cy="0"/>
          <a:chOff x="0" y="0"/>
          <a:chExt cx="0" cy="0"/>
        </a:xfrm>
      </p:grpSpPr>
      <p:pic>
        <p:nvPicPr>
          <p:cNvPr id="871" name="Google Shape;871;p8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72" name="Google Shape;872;p88"/>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grpSp>
        <p:nvGrpSpPr>
          <p:cNvPr id="873" name="Google Shape;873;p88"/>
          <p:cNvGrpSpPr/>
          <p:nvPr/>
        </p:nvGrpSpPr>
        <p:grpSpPr>
          <a:xfrm>
            <a:off x="0" y="-4724"/>
            <a:ext cx="16256000" cy="195000"/>
            <a:chOff x="0" y="-4724"/>
            <a:chExt cx="16256000" cy="195000"/>
          </a:xfrm>
        </p:grpSpPr>
        <p:sp>
          <p:nvSpPr>
            <p:cNvPr id="874" name="Google Shape;874;p88"/>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75" name="Google Shape;875;p88"/>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dk1"/>
                </a:solidFill>
                <a:latin typeface="Arial"/>
                <a:ea typeface="Arial"/>
                <a:cs typeface="Arial"/>
                <a:sym typeface="Arial"/>
              </a:endParaRPr>
            </a:p>
          </p:txBody>
        </p:sp>
        <p:sp>
          <p:nvSpPr>
            <p:cNvPr id="876" name="Google Shape;876;p88"/>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77" name="Google Shape;877;p88"/>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78" name="Google Shape;878;p88"/>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79" name="Google Shape;879;p88"/>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sp>
          <p:nvSpPr>
            <p:cNvPr id="880" name="Google Shape;880;p88"/>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1" i="0" u="none" strike="noStrike" cap="none">
                <a:solidFill>
                  <a:schemeClr val="lt1"/>
                </a:solidFill>
                <a:latin typeface="Arial"/>
                <a:ea typeface="Arial"/>
                <a:cs typeface="Arial"/>
                <a:sym typeface="Arial"/>
              </a:endParaRPr>
            </a:p>
          </p:txBody>
        </p:sp>
      </p:grpSp>
      <p:pic>
        <p:nvPicPr>
          <p:cNvPr id="881" name="Google Shape;881;p88"/>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882" name="Google Shape;882;p88"/>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3" name="Google Shape;883;p88"/>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4" name="Google Shape;884;p88"/>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5" name="Google Shape;885;p88"/>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86" name="Google Shape;886;p88"/>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887" name="Google Shape;887;p88"/>
          <p:cNvSpPr txBox="1"/>
          <p:nvPr/>
        </p:nvSpPr>
        <p:spPr>
          <a:xfrm>
            <a:off x="0" y="415146"/>
            <a:ext cx="1625600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3F3F3F"/>
                </a:solidFill>
                <a:latin typeface="Open Sans ExtraBold"/>
                <a:ea typeface="Open Sans ExtraBold"/>
                <a:cs typeface="Open Sans ExtraBold"/>
                <a:sym typeface="Open Sans ExtraBold"/>
              </a:rPr>
              <a:t>Key Takeaways</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_Title page">
  <p:cSld name="2_Title page">
    <p:spTree>
      <p:nvGrpSpPr>
        <p:cNvPr id="1" name="Shape 888"/>
        <p:cNvGrpSpPr/>
        <p:nvPr/>
      </p:nvGrpSpPr>
      <p:grpSpPr>
        <a:xfrm>
          <a:off x="0" y="0"/>
          <a:ext cx="0" cy="0"/>
          <a:chOff x="0" y="0"/>
          <a:chExt cx="0" cy="0"/>
        </a:xfrm>
      </p:grpSpPr>
      <p:grpSp>
        <p:nvGrpSpPr>
          <p:cNvPr id="889" name="Google Shape;889;p89"/>
          <p:cNvGrpSpPr/>
          <p:nvPr/>
        </p:nvGrpSpPr>
        <p:grpSpPr>
          <a:xfrm>
            <a:off x="-1" y="4423429"/>
            <a:ext cx="16256001" cy="4792283"/>
            <a:chOff x="0" y="4606764"/>
            <a:chExt cx="15661900" cy="4233211"/>
          </a:xfrm>
        </p:grpSpPr>
        <p:pic>
          <p:nvPicPr>
            <p:cNvPr id="890" name="Google Shape;890;p89"/>
            <p:cNvPicPr preferRelativeResize="0"/>
            <p:nvPr/>
          </p:nvPicPr>
          <p:blipFill rotWithShape="1">
            <a:blip r:embed="rId2">
              <a:alphaModFix/>
            </a:blip>
            <a:srcRect/>
            <a:stretch/>
          </p:blipFill>
          <p:spPr>
            <a:xfrm>
              <a:off x="0" y="4626482"/>
              <a:ext cx="6552866" cy="4213493"/>
            </a:xfrm>
            <a:prstGeom prst="rect">
              <a:avLst/>
            </a:prstGeom>
            <a:noFill/>
            <a:ln>
              <a:noFill/>
            </a:ln>
          </p:spPr>
        </p:pic>
        <p:pic>
          <p:nvPicPr>
            <p:cNvPr id="891" name="Google Shape;891;p89"/>
            <p:cNvPicPr preferRelativeResize="0"/>
            <p:nvPr/>
          </p:nvPicPr>
          <p:blipFill rotWithShape="1">
            <a:blip r:embed="rId2">
              <a:alphaModFix/>
            </a:blip>
            <a:srcRect/>
            <a:stretch/>
          </p:blipFill>
          <p:spPr>
            <a:xfrm>
              <a:off x="6552867" y="4606764"/>
              <a:ext cx="6552867" cy="4213493"/>
            </a:xfrm>
            <a:prstGeom prst="rect">
              <a:avLst/>
            </a:prstGeom>
            <a:noFill/>
            <a:ln>
              <a:noFill/>
            </a:ln>
          </p:spPr>
        </p:pic>
        <p:pic>
          <p:nvPicPr>
            <p:cNvPr id="892" name="Google Shape;892;p89"/>
            <p:cNvPicPr preferRelativeResize="0"/>
            <p:nvPr/>
          </p:nvPicPr>
          <p:blipFill rotWithShape="1">
            <a:blip r:embed="rId2">
              <a:alphaModFix/>
            </a:blip>
            <a:srcRect l="1" r="60991"/>
            <a:stretch/>
          </p:blipFill>
          <p:spPr>
            <a:xfrm>
              <a:off x="13105735" y="4626481"/>
              <a:ext cx="2556165" cy="4213493"/>
            </a:xfrm>
            <a:prstGeom prst="rect">
              <a:avLst/>
            </a:prstGeom>
            <a:noFill/>
            <a:ln>
              <a:noFill/>
            </a:ln>
          </p:spPr>
        </p:pic>
      </p:grpSp>
      <p:grpSp>
        <p:nvGrpSpPr>
          <p:cNvPr id="893" name="Google Shape;893;p89"/>
          <p:cNvGrpSpPr/>
          <p:nvPr/>
        </p:nvGrpSpPr>
        <p:grpSpPr>
          <a:xfrm>
            <a:off x="-1" y="123515"/>
            <a:ext cx="16256001" cy="4792283"/>
            <a:chOff x="0" y="4606764"/>
            <a:chExt cx="15661900" cy="4233211"/>
          </a:xfrm>
        </p:grpSpPr>
        <p:pic>
          <p:nvPicPr>
            <p:cNvPr id="894" name="Google Shape;894;p89"/>
            <p:cNvPicPr preferRelativeResize="0"/>
            <p:nvPr/>
          </p:nvPicPr>
          <p:blipFill rotWithShape="1">
            <a:blip r:embed="rId2">
              <a:alphaModFix/>
            </a:blip>
            <a:srcRect/>
            <a:stretch/>
          </p:blipFill>
          <p:spPr>
            <a:xfrm>
              <a:off x="0" y="4626482"/>
              <a:ext cx="6552867" cy="4213493"/>
            </a:xfrm>
            <a:prstGeom prst="rect">
              <a:avLst/>
            </a:prstGeom>
            <a:noFill/>
            <a:ln>
              <a:noFill/>
            </a:ln>
          </p:spPr>
        </p:pic>
        <p:pic>
          <p:nvPicPr>
            <p:cNvPr id="895" name="Google Shape;895;p89"/>
            <p:cNvPicPr preferRelativeResize="0"/>
            <p:nvPr/>
          </p:nvPicPr>
          <p:blipFill rotWithShape="1">
            <a:blip r:embed="rId2">
              <a:alphaModFix/>
            </a:blip>
            <a:srcRect/>
            <a:stretch/>
          </p:blipFill>
          <p:spPr>
            <a:xfrm>
              <a:off x="6552867" y="4606764"/>
              <a:ext cx="6552867" cy="4213493"/>
            </a:xfrm>
            <a:prstGeom prst="rect">
              <a:avLst/>
            </a:prstGeom>
            <a:noFill/>
            <a:ln>
              <a:noFill/>
            </a:ln>
          </p:spPr>
        </p:pic>
        <p:pic>
          <p:nvPicPr>
            <p:cNvPr id="896" name="Google Shape;896;p89"/>
            <p:cNvPicPr preferRelativeResize="0"/>
            <p:nvPr/>
          </p:nvPicPr>
          <p:blipFill rotWithShape="1">
            <a:blip r:embed="rId2">
              <a:alphaModFix/>
            </a:blip>
            <a:srcRect l="1" r="60991"/>
            <a:stretch/>
          </p:blipFill>
          <p:spPr>
            <a:xfrm>
              <a:off x="13105735" y="4626481"/>
              <a:ext cx="2556165" cy="4213493"/>
            </a:xfrm>
            <a:prstGeom prst="rect">
              <a:avLst/>
            </a:prstGeom>
            <a:noFill/>
            <a:ln>
              <a:noFill/>
            </a:ln>
          </p:spPr>
        </p:pic>
      </p:grpSp>
      <p:grpSp>
        <p:nvGrpSpPr>
          <p:cNvPr id="897" name="Google Shape;897;p89"/>
          <p:cNvGrpSpPr/>
          <p:nvPr/>
        </p:nvGrpSpPr>
        <p:grpSpPr>
          <a:xfrm>
            <a:off x="0" y="-7450"/>
            <a:ext cx="16256000" cy="130964"/>
            <a:chOff x="0" y="474414"/>
            <a:chExt cx="7908925" cy="61412"/>
          </a:xfrm>
        </p:grpSpPr>
        <p:sp>
          <p:nvSpPr>
            <p:cNvPr id="898" name="Google Shape;898;p89"/>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899" name="Google Shape;899;p89"/>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00" name="Google Shape;900;p89"/>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01" name="Google Shape;901;p89"/>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02" name="Google Shape;902;p89"/>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03" name="Google Shape;903;p89"/>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04" name="Google Shape;904;p89"/>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grpSp>
      <p:pic>
        <p:nvPicPr>
          <p:cNvPr id="905" name="Google Shape;905;p89"/>
          <p:cNvPicPr preferRelativeResize="0"/>
          <p:nvPr/>
        </p:nvPicPr>
        <p:blipFill rotWithShape="1">
          <a:blip r:embed="rId3">
            <a:alphaModFix/>
          </a:blip>
          <a:srcRect/>
          <a:stretch/>
        </p:blipFill>
        <p:spPr>
          <a:xfrm>
            <a:off x="14272523" y="2563382"/>
            <a:ext cx="1644872" cy="594709"/>
          </a:xfrm>
          <a:prstGeom prst="rect">
            <a:avLst/>
          </a:prstGeom>
          <a:noFill/>
          <a:ln>
            <a:noFill/>
          </a:ln>
        </p:spPr>
      </p:pic>
      <p:sp>
        <p:nvSpPr>
          <p:cNvPr id="906" name="Google Shape;906;p89"/>
          <p:cNvSpPr txBox="1">
            <a:spLocks noGrp="1"/>
          </p:cNvSpPr>
          <p:nvPr>
            <p:ph type="body" idx="1"/>
          </p:nvPr>
        </p:nvSpPr>
        <p:spPr>
          <a:xfrm>
            <a:off x="1886347" y="3762307"/>
            <a:ext cx="12483308" cy="535531"/>
          </a:xfrm>
          <a:prstGeom prst="rect">
            <a:avLst/>
          </a:prstGeom>
          <a:noFill/>
          <a:ln>
            <a:noFill/>
          </a:ln>
        </p:spPr>
        <p:txBody>
          <a:bodyPr spcFirstLastPara="1" wrap="square" lIns="91425" tIns="45700" rIns="91425" bIns="45700" anchor="ctr" anchorCtr="0">
            <a:spAutoFit/>
          </a:bodyPr>
          <a:lstStyle>
            <a:lvl1pPr marL="457200" marR="0" lvl="0" indent="-228600" algn="ctr">
              <a:lnSpc>
                <a:spcPct val="90000"/>
              </a:lnSpc>
              <a:spcBef>
                <a:spcPts val="1284"/>
              </a:spcBef>
              <a:spcAft>
                <a:spcPts val="0"/>
              </a:spcAft>
              <a:buClr>
                <a:srgbClr val="404040"/>
              </a:buClr>
              <a:buSzPts val="3200"/>
              <a:buFont typeface="Arial"/>
              <a:buNone/>
              <a:defRPr sz="3200" b="0">
                <a:solidFill>
                  <a:srgbClr val="404040"/>
                </a:solidFill>
                <a:latin typeface="Open Sans ExtraBold"/>
                <a:ea typeface="Open Sans ExtraBold"/>
                <a:cs typeface="Open Sans ExtraBold"/>
                <a:sym typeface="Open Sans Extra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7" name="Google Shape;907;p89"/>
          <p:cNvSpPr txBox="1">
            <a:spLocks noGrp="1"/>
          </p:cNvSpPr>
          <p:nvPr>
            <p:ph type="body" idx="2"/>
          </p:nvPr>
        </p:nvSpPr>
        <p:spPr>
          <a:xfrm>
            <a:off x="2453770" y="4553377"/>
            <a:ext cx="11348463" cy="480131"/>
          </a:xfrm>
          <a:prstGeom prst="rect">
            <a:avLst/>
          </a:prstGeom>
          <a:noFill/>
          <a:ln>
            <a:noFill/>
          </a:ln>
        </p:spPr>
        <p:txBody>
          <a:bodyPr spcFirstLastPara="1" wrap="square" lIns="91425" tIns="45700" rIns="91425" bIns="45700" anchor="ctr" anchorCtr="0">
            <a:spAutoFit/>
          </a:bodyPr>
          <a:lstStyle>
            <a:lvl1pPr marL="457200" marR="0" lvl="0" indent="-228600" algn="ctr">
              <a:lnSpc>
                <a:spcPct val="90000"/>
              </a:lnSpc>
              <a:spcBef>
                <a:spcPts val="1284"/>
              </a:spcBef>
              <a:spcAft>
                <a:spcPts val="0"/>
              </a:spcAft>
              <a:buClr>
                <a:srgbClr val="404040"/>
              </a:buClr>
              <a:buSzPts val="2800"/>
              <a:buFont typeface="Arial"/>
              <a:buNone/>
              <a:defRPr sz="2800" b="0">
                <a:solidFill>
                  <a:srgbClr val="404040"/>
                </a:solidFill>
                <a:latin typeface="Open Sans"/>
                <a:ea typeface="Open Sans"/>
                <a:cs typeface="Open Sans"/>
                <a:sym typeface="Open Sans"/>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08" name="Google Shape;908;p89"/>
          <p:cNvPicPr preferRelativeResize="0"/>
          <p:nvPr/>
        </p:nvPicPr>
        <p:blipFill rotWithShape="1">
          <a:blip r:embed="rId4">
            <a:alphaModFix/>
          </a:blip>
          <a:srcRect/>
          <a:stretch/>
        </p:blipFill>
        <p:spPr>
          <a:xfrm>
            <a:off x="0" y="18272"/>
            <a:ext cx="16256000" cy="91440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909"/>
        <p:cNvGrpSpPr/>
        <p:nvPr/>
      </p:nvGrpSpPr>
      <p:grpSpPr>
        <a:xfrm>
          <a:off x="0" y="0"/>
          <a:ext cx="0" cy="0"/>
          <a:chOff x="0" y="0"/>
          <a:chExt cx="0" cy="0"/>
        </a:xfrm>
      </p:grpSpPr>
      <p:sp>
        <p:nvSpPr>
          <p:cNvPr id="910" name="Google Shape;910;p90"/>
          <p:cNvSpPr/>
          <p:nvPr/>
        </p:nvSpPr>
        <p:spPr>
          <a:xfrm>
            <a:off x="-1" y="7677018"/>
            <a:ext cx="16256001" cy="1466983"/>
          </a:xfrm>
          <a:prstGeom prst="rect">
            <a:avLst/>
          </a:prstGeom>
          <a:solidFill>
            <a:srgbClr val="8E8E8E"/>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grpSp>
        <p:nvGrpSpPr>
          <p:cNvPr id="911" name="Google Shape;911;p90"/>
          <p:cNvGrpSpPr/>
          <p:nvPr/>
        </p:nvGrpSpPr>
        <p:grpSpPr>
          <a:xfrm>
            <a:off x="-3" y="7545045"/>
            <a:ext cx="16256000" cy="130964"/>
            <a:chOff x="0" y="474414"/>
            <a:chExt cx="7908925" cy="61412"/>
          </a:xfrm>
        </p:grpSpPr>
        <p:sp>
          <p:nvSpPr>
            <p:cNvPr id="912" name="Google Shape;912;p90"/>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13" name="Google Shape;913;p90"/>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14" name="Google Shape;914;p90"/>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15" name="Google Shape;915;p90"/>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16" name="Google Shape;916;p90"/>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17" name="Google Shape;917;p90"/>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18" name="Google Shape;918;p90"/>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grpSp>
      <p:sp>
        <p:nvSpPr>
          <p:cNvPr id="919" name="Google Shape;919;p90"/>
          <p:cNvSpPr/>
          <p:nvPr/>
        </p:nvSpPr>
        <p:spPr>
          <a:xfrm>
            <a:off x="-1" y="4732"/>
            <a:ext cx="16256001" cy="1121168"/>
          </a:xfrm>
          <a:prstGeom prst="rect">
            <a:avLst/>
          </a:prstGeom>
          <a:solidFill>
            <a:srgbClr val="7EC7E8"/>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sp>
        <p:nvSpPr>
          <p:cNvPr id="920" name="Google Shape;920;p90"/>
          <p:cNvSpPr txBox="1"/>
          <p:nvPr/>
        </p:nvSpPr>
        <p:spPr>
          <a:xfrm>
            <a:off x="6760067" y="3801294"/>
            <a:ext cx="5015027"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62626"/>
              </a:buClr>
              <a:buSzPts val="7200"/>
              <a:buFont typeface="Arial"/>
              <a:buNone/>
            </a:pPr>
            <a:r>
              <a:rPr lang="en-US" sz="7200" b="1" i="0" u="none" strike="noStrike" cap="none">
                <a:solidFill>
                  <a:srgbClr val="262626"/>
                </a:solidFill>
                <a:latin typeface="Open Sans"/>
                <a:ea typeface="Open Sans"/>
                <a:cs typeface="Open Sans"/>
                <a:sym typeface="Open Sans"/>
              </a:rPr>
              <a:t>Thank You</a:t>
            </a:r>
            <a:endParaRPr/>
          </a:p>
        </p:txBody>
      </p:sp>
      <p:grpSp>
        <p:nvGrpSpPr>
          <p:cNvPr id="921" name="Google Shape;921;p90"/>
          <p:cNvGrpSpPr/>
          <p:nvPr/>
        </p:nvGrpSpPr>
        <p:grpSpPr>
          <a:xfrm>
            <a:off x="2493994" y="2493927"/>
            <a:ext cx="3549856" cy="3683090"/>
            <a:chOff x="1430872" y="1152875"/>
            <a:chExt cx="1727088" cy="1727088"/>
          </a:xfrm>
        </p:grpSpPr>
        <p:sp>
          <p:nvSpPr>
            <p:cNvPr id="922" name="Google Shape;922;p90"/>
            <p:cNvSpPr/>
            <p:nvPr/>
          </p:nvSpPr>
          <p:spPr>
            <a:xfrm>
              <a:off x="1430872" y="1152875"/>
              <a:ext cx="1727088" cy="1727088"/>
            </a:xfrm>
            <a:prstGeom prst="ellipse">
              <a:avLst/>
            </a:prstGeom>
            <a:solidFill>
              <a:srgbClr val="7EC7E8"/>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a:solidFill>
                  <a:schemeClr val="lt1"/>
                </a:solidFill>
                <a:latin typeface="Arial"/>
                <a:ea typeface="Arial"/>
                <a:cs typeface="Arial"/>
                <a:sym typeface="Arial"/>
              </a:endParaRPr>
            </a:p>
          </p:txBody>
        </p:sp>
        <p:pic>
          <p:nvPicPr>
            <p:cNvPr id="923" name="Google Shape;923;p90"/>
            <p:cNvPicPr preferRelativeResize="0"/>
            <p:nvPr/>
          </p:nvPicPr>
          <p:blipFill rotWithShape="1">
            <a:blip r:embed="rId2">
              <a:alphaModFix/>
            </a:blip>
            <a:srcRect/>
            <a:stretch/>
          </p:blipFill>
          <p:spPr>
            <a:xfrm>
              <a:off x="1657008" y="1588960"/>
              <a:ext cx="1322414" cy="860188"/>
            </a:xfrm>
            <a:prstGeom prst="rect">
              <a:avLst/>
            </a:prstGeom>
            <a:noFill/>
            <a:ln>
              <a:noFill/>
            </a:ln>
          </p:spPr>
        </p:pic>
      </p:grpSp>
      <p:pic>
        <p:nvPicPr>
          <p:cNvPr id="924" name="Google Shape;924;p90"/>
          <p:cNvPicPr preferRelativeResize="0"/>
          <p:nvPr/>
        </p:nvPicPr>
        <p:blipFill rotWithShape="1">
          <a:blip r:embed="rId3">
            <a:alphaModFix/>
          </a:blip>
          <a:srcRect/>
          <a:stretch/>
        </p:blipFill>
        <p:spPr>
          <a:xfrm>
            <a:off x="-3" y="1446670"/>
            <a:ext cx="16256000" cy="9144000"/>
          </a:xfrm>
          <a:prstGeom prst="rect">
            <a:avLst/>
          </a:prstGeom>
          <a:noFill/>
          <a:ln>
            <a:noFill/>
          </a:ln>
        </p:spPr>
      </p:pic>
      <p:pic>
        <p:nvPicPr>
          <p:cNvPr id="925" name="Google Shape;925;p90"/>
          <p:cNvPicPr preferRelativeResize="0"/>
          <p:nvPr/>
        </p:nvPicPr>
        <p:blipFill rotWithShape="1">
          <a:blip r:embed="rId4">
            <a:alphaModFix/>
          </a:blip>
          <a:srcRect/>
          <a:stretch/>
        </p:blipFill>
        <p:spPr>
          <a:xfrm>
            <a:off x="13231063" y="176536"/>
            <a:ext cx="2589088" cy="768096"/>
          </a:xfrm>
          <a:prstGeom prst="rect">
            <a:avLst/>
          </a:prstGeom>
          <a:noFill/>
          <a:ln>
            <a:noFill/>
          </a:ln>
        </p:spPr>
      </p:pic>
      <p:pic>
        <p:nvPicPr>
          <p:cNvPr id="926" name="Google Shape;926;p90"/>
          <p:cNvPicPr preferRelativeResize="0"/>
          <p:nvPr/>
        </p:nvPicPr>
        <p:blipFill rotWithShape="1">
          <a:blip r:embed="rId3">
            <a:alphaModFix/>
          </a:blip>
          <a:srcRect/>
          <a:stretch/>
        </p:blipFill>
        <p:spPr>
          <a:xfrm>
            <a:off x="0" y="0"/>
            <a:ext cx="16256000" cy="91440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927"/>
        <p:cNvGrpSpPr/>
        <p:nvPr/>
      </p:nvGrpSpPr>
      <p:grpSpPr>
        <a:xfrm>
          <a:off x="0" y="0"/>
          <a:ext cx="0" cy="0"/>
          <a:chOff x="0" y="0"/>
          <a:chExt cx="0" cy="0"/>
        </a:xfrm>
      </p:grpSpPr>
      <p:pic>
        <p:nvPicPr>
          <p:cNvPr id="928" name="Google Shape;928;p91"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929" name="Google Shape;929;p9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2800"/>
              <a:buFont typeface="Open Sans ExtraBold"/>
              <a:buNone/>
              <a:defRPr sz="2800">
                <a:solidFill>
                  <a:srgbClr val="3F3F3F"/>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0" name="Google Shape;930;p91"/>
          <p:cNvSpPr txBox="1">
            <a:spLocks noGrp="1"/>
          </p:cNvSpPr>
          <p:nvPr>
            <p:ph type="body" idx="1"/>
          </p:nvPr>
        </p:nvSpPr>
        <p:spPr>
          <a:xfrm>
            <a:off x="543793" y="1357514"/>
            <a:ext cx="14478942" cy="1117600"/>
          </a:xfrm>
          <a:prstGeom prst="rect">
            <a:avLst/>
          </a:prstGeom>
          <a:noFill/>
          <a:ln>
            <a:noFill/>
          </a:ln>
        </p:spPr>
        <p:txBody>
          <a:bodyPr spcFirstLastPara="1" wrap="square" lIns="91425" tIns="45700" rIns="91425" bIns="45700" anchor="t" anchorCtr="0">
            <a:normAutofit/>
          </a:bodyPr>
          <a:lstStyle>
            <a:lvl1pPr marL="457200" lvl="0" indent="-364045" algn="l">
              <a:lnSpc>
                <a:spcPct val="100000"/>
              </a:lnSpc>
              <a:spcBef>
                <a:spcPts val="1000"/>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51_Content page">
  <p:cSld name="51_Content page">
    <p:spTree>
      <p:nvGrpSpPr>
        <p:cNvPr id="1" name="Shape 931"/>
        <p:cNvGrpSpPr/>
        <p:nvPr/>
      </p:nvGrpSpPr>
      <p:grpSpPr>
        <a:xfrm>
          <a:off x="0" y="0"/>
          <a:ext cx="0" cy="0"/>
          <a:chOff x="0" y="0"/>
          <a:chExt cx="0" cy="0"/>
        </a:xfrm>
      </p:grpSpPr>
      <p:pic>
        <p:nvPicPr>
          <p:cNvPr id="932" name="Google Shape;932;p92"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933" name="Google Shape;933;p9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2800"/>
              <a:buFont typeface="Open Sans"/>
              <a:buNone/>
              <a:defRPr sz="2800" b="1" i="0">
                <a:solidFill>
                  <a:srgbClr val="3F3F3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48_Content page">
  <p:cSld name="48_Content page">
    <p:spTree>
      <p:nvGrpSpPr>
        <p:cNvPr id="1" name="Shape 934"/>
        <p:cNvGrpSpPr/>
        <p:nvPr/>
      </p:nvGrpSpPr>
      <p:grpSpPr>
        <a:xfrm>
          <a:off x="0" y="0"/>
          <a:ext cx="0" cy="0"/>
          <a:chOff x="0" y="0"/>
          <a:chExt cx="0" cy="0"/>
        </a:xfrm>
      </p:grpSpPr>
      <p:pic>
        <p:nvPicPr>
          <p:cNvPr id="935" name="Google Shape;935;p93"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936" name="Google Shape;936;p9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2800"/>
              <a:buFont typeface="Open Sans"/>
              <a:buNone/>
              <a:defRPr sz="2800" b="1" i="0">
                <a:solidFill>
                  <a:srgbClr val="3F3F3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7" name="Google Shape;937;p93"/>
          <p:cNvSpPr txBox="1">
            <a:spLocks noGrp="1"/>
          </p:cNvSpPr>
          <p:nvPr>
            <p:ph type="body" idx="1"/>
          </p:nvPr>
        </p:nvSpPr>
        <p:spPr>
          <a:xfrm>
            <a:off x="558307" y="1489138"/>
            <a:ext cx="14478942" cy="1117600"/>
          </a:xfrm>
          <a:prstGeom prst="rect">
            <a:avLst/>
          </a:prstGeom>
          <a:noFill/>
          <a:ln>
            <a:noFill/>
          </a:ln>
        </p:spPr>
        <p:txBody>
          <a:bodyPr spcFirstLastPara="1" wrap="square" lIns="91425" tIns="45700" rIns="91425" bIns="45700" anchor="t" anchorCtr="0">
            <a:normAutofit/>
          </a:bodyPr>
          <a:lstStyle>
            <a:lvl1pPr marL="457200" lvl="0" indent="-364045" algn="l">
              <a:lnSpc>
                <a:spcPct val="100000"/>
              </a:lnSpc>
              <a:spcBef>
                <a:spcPts val="1000"/>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938"/>
        <p:cNvGrpSpPr/>
        <p:nvPr/>
      </p:nvGrpSpPr>
      <p:grpSpPr>
        <a:xfrm>
          <a:off x="0" y="0"/>
          <a:ext cx="0" cy="0"/>
          <a:chOff x="0" y="0"/>
          <a:chExt cx="0" cy="0"/>
        </a:xfrm>
      </p:grpSpPr>
      <p:pic>
        <p:nvPicPr>
          <p:cNvPr id="939" name="Google Shape;939;p94"/>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940" name="Google Shape;940;p94"/>
          <p:cNvSpPr/>
          <p:nvPr/>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90000"/>
              </a:lnSpc>
              <a:spcBef>
                <a:spcPts val="0"/>
              </a:spcBef>
              <a:spcAft>
                <a:spcPts val="0"/>
              </a:spcAft>
              <a:buClr>
                <a:schemeClr val="lt1"/>
              </a:buClr>
              <a:buSzPts val="800"/>
              <a:buFont typeface="Arial"/>
              <a:buNone/>
            </a:pPr>
            <a:r>
              <a:rPr lang="en-US" sz="2800" b="1" i="0" u="none" strike="noStrike" cap="none">
                <a:solidFill>
                  <a:srgbClr val="3F3F3F"/>
                </a:solidFill>
                <a:latin typeface="Open Sans"/>
                <a:ea typeface="Open Sans"/>
                <a:cs typeface="Open Sans"/>
                <a:sym typeface="Open Sans"/>
              </a:rPr>
              <a:t>Lesson-End Project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61"/>
        <p:cNvGrpSpPr/>
        <p:nvPr/>
      </p:nvGrpSpPr>
      <p:grpSpPr>
        <a:xfrm>
          <a:off x="0" y="0"/>
          <a:ext cx="0" cy="0"/>
          <a:chOff x="0" y="0"/>
          <a:chExt cx="0" cy="0"/>
        </a:xfrm>
      </p:grpSpPr>
      <p:pic>
        <p:nvPicPr>
          <p:cNvPr id="62" name="Google Shape;62;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3" name="Google Shape;63;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64" name="Google Shape;64;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65" name="Google Shape;65;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941"/>
        <p:cNvGrpSpPr/>
        <p:nvPr/>
      </p:nvGrpSpPr>
      <p:grpSpPr>
        <a:xfrm>
          <a:off x="0" y="0"/>
          <a:ext cx="0" cy="0"/>
          <a:chOff x="0" y="0"/>
          <a:chExt cx="0" cy="0"/>
        </a:xfrm>
      </p:grpSpPr>
      <p:pic>
        <p:nvPicPr>
          <p:cNvPr id="942" name="Google Shape;942;p95"/>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943"/>
        <p:cNvGrpSpPr/>
        <p:nvPr/>
      </p:nvGrpSpPr>
      <p:grpSpPr>
        <a:xfrm>
          <a:off x="0" y="0"/>
          <a:ext cx="0" cy="0"/>
          <a:chOff x="0" y="0"/>
          <a:chExt cx="0" cy="0"/>
        </a:xfrm>
      </p:grpSpPr>
      <p:pic>
        <p:nvPicPr>
          <p:cNvPr id="944" name="Google Shape;944;p96"/>
          <p:cNvPicPr preferRelativeResize="0"/>
          <p:nvPr/>
        </p:nvPicPr>
        <p:blipFill rotWithShape="1">
          <a:blip r:embed="rId2">
            <a:alphaModFix/>
          </a:blip>
          <a:srcRect/>
          <a:stretch/>
        </p:blipFill>
        <p:spPr>
          <a:xfrm>
            <a:off x="0" y="-10"/>
            <a:ext cx="16256002" cy="9144009"/>
          </a:xfrm>
          <a:prstGeom prst="rect">
            <a:avLst/>
          </a:prstGeom>
          <a:noFill/>
          <a:ln>
            <a:noFill/>
          </a:ln>
        </p:spPr>
      </p:pic>
      <p:sp>
        <p:nvSpPr>
          <p:cNvPr id="945" name="Google Shape;945;p96"/>
          <p:cNvSpPr/>
          <p:nvPr/>
        </p:nvSpPr>
        <p:spPr>
          <a:xfrm>
            <a:off x="7305963" y="4785843"/>
            <a:ext cx="8128000" cy="4288353"/>
          </a:xfrm>
          <a:prstGeom prst="rect">
            <a:avLst/>
          </a:prstGeom>
          <a:noFill/>
          <a:ln>
            <a:noFill/>
          </a:ln>
        </p:spPr>
        <p:txBody>
          <a:bodyPr spcFirstLastPara="1" wrap="square" lIns="91425" tIns="45700" rIns="91425" bIns="45700" anchor="t" anchorCtr="0">
            <a:spAutoFit/>
          </a:bodyPr>
          <a:lstStyle/>
          <a:p>
            <a:pPr marL="228600" marR="0" lvl="0" indent="-228600" algn="ctr" rtl="0">
              <a:lnSpc>
                <a:spcPct val="100000"/>
              </a:lnSpc>
              <a:spcBef>
                <a:spcPts val="0"/>
              </a:spcBef>
              <a:spcAft>
                <a:spcPts val="0"/>
              </a:spcAft>
              <a:buNone/>
            </a:pPr>
            <a:r>
              <a:rPr lang="en-US" sz="3800" b="1" i="0" u="none" strike="noStrike" cap="none">
                <a:solidFill>
                  <a:srgbClr val="404040"/>
                </a:solidFill>
                <a:latin typeface="Open Sans"/>
                <a:ea typeface="Open Sans"/>
                <a:cs typeface="Open Sans"/>
                <a:sym typeface="Open Sans"/>
              </a:rPr>
              <a:t>Post Graduate Program </a:t>
            </a:r>
            <a:endParaRPr sz="3800" b="0" i="0" u="none" strike="noStrike" cap="none">
              <a:solidFill>
                <a:srgbClr val="404040"/>
              </a:solidFill>
              <a:latin typeface="Open Sans"/>
              <a:ea typeface="Open Sans"/>
              <a:cs typeface="Open Sans"/>
              <a:sym typeface="Open Sans"/>
            </a:endParaRPr>
          </a:p>
          <a:p>
            <a:pPr marL="228600" marR="0" lvl="0" indent="-228600" algn="ctr" rtl="0">
              <a:lnSpc>
                <a:spcPct val="100000"/>
              </a:lnSpc>
              <a:spcBef>
                <a:spcPts val="1000"/>
              </a:spcBef>
              <a:spcAft>
                <a:spcPts val="0"/>
              </a:spcAft>
              <a:buNone/>
            </a:pPr>
            <a:r>
              <a:rPr lang="en-US" sz="3800" b="1" i="0" u="none" strike="noStrike" cap="none">
                <a:solidFill>
                  <a:srgbClr val="404040"/>
                </a:solidFill>
                <a:latin typeface="Open Sans"/>
                <a:ea typeface="Open Sans"/>
                <a:cs typeface="Open Sans"/>
                <a:sym typeface="Open Sans"/>
              </a:rPr>
              <a:t>in DevOps</a:t>
            </a:r>
            <a:endParaRPr sz="3800" b="0" i="0" u="none" strike="noStrike" cap="none">
              <a:solidFill>
                <a:srgbClr val="404040"/>
              </a:solidFill>
              <a:latin typeface="Open Sans"/>
              <a:ea typeface="Open Sans"/>
              <a:cs typeface="Open Sans"/>
              <a:sym typeface="Open Sans"/>
            </a:endParaRPr>
          </a:p>
          <a:p>
            <a:pPr marL="228600" marR="0" lvl="0" indent="-228600" algn="ctr" rtl="0">
              <a:lnSpc>
                <a:spcPct val="100000"/>
              </a:lnSpc>
              <a:spcBef>
                <a:spcPts val="1000"/>
              </a:spcBef>
              <a:spcAft>
                <a:spcPts val="0"/>
              </a:spcAft>
              <a:buNone/>
            </a:pPr>
            <a:br>
              <a:rPr lang="en-US" sz="3600" b="1" i="0" u="none" strike="noStrike" cap="none">
                <a:solidFill>
                  <a:srgbClr val="404040"/>
                </a:solidFill>
                <a:latin typeface="Open Sans"/>
                <a:ea typeface="Open Sans"/>
                <a:cs typeface="Open Sans"/>
                <a:sym typeface="Open Sans"/>
              </a:rPr>
            </a:br>
            <a:br>
              <a:rPr lang="en-US" sz="3600" b="1" i="0" u="none" strike="noStrike" cap="none">
                <a:solidFill>
                  <a:srgbClr val="404040"/>
                </a:solidFill>
                <a:latin typeface="Open Sans"/>
                <a:ea typeface="Open Sans"/>
                <a:cs typeface="Open Sans"/>
                <a:sym typeface="Open Sans"/>
              </a:rPr>
            </a:br>
            <a:endParaRPr sz="3600" b="0" i="0" u="none" strike="noStrike" cap="none">
              <a:solidFill>
                <a:srgbClr val="404040"/>
              </a:solidFill>
              <a:latin typeface="Open Sans"/>
              <a:ea typeface="Open Sans"/>
              <a:cs typeface="Open Sans"/>
              <a:sym typeface="Open Sans"/>
            </a:endParaRPr>
          </a:p>
          <a:p>
            <a:pPr marL="0" marR="0" lvl="0" indent="0" algn="l" rtl="0">
              <a:lnSpc>
                <a:spcPct val="100000"/>
              </a:lnSpc>
              <a:spcBef>
                <a:spcPts val="0"/>
              </a:spcBef>
              <a:spcAft>
                <a:spcPts val="0"/>
              </a:spcAft>
              <a:buNone/>
            </a:pPr>
            <a:br>
              <a:rPr lang="en-US" sz="3600" b="0" i="0" u="none" strike="noStrike" cap="none">
                <a:solidFill>
                  <a:srgbClr val="404040"/>
                </a:solidFill>
                <a:latin typeface="Open Sans"/>
                <a:ea typeface="Open Sans"/>
                <a:cs typeface="Open Sans"/>
                <a:sym typeface="Open Sans"/>
              </a:rPr>
            </a:br>
            <a:endParaRPr sz="3600" b="0" i="0" u="none" strike="noStrike" cap="none">
              <a:solidFill>
                <a:srgbClr val="404040"/>
              </a:solidFill>
              <a:latin typeface="Open Sans"/>
              <a:ea typeface="Open Sans"/>
              <a:cs typeface="Open Sans"/>
              <a:sym typeface="Open San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946"/>
        <p:cNvGrpSpPr/>
        <p:nvPr/>
      </p:nvGrpSpPr>
      <p:grpSpPr>
        <a:xfrm>
          <a:off x="0" y="0"/>
          <a:ext cx="0" cy="0"/>
          <a:chOff x="0" y="0"/>
          <a:chExt cx="0" cy="0"/>
        </a:xfrm>
      </p:grpSpPr>
      <p:pic>
        <p:nvPicPr>
          <p:cNvPr id="947" name="Google Shape;947;p97"/>
          <p:cNvPicPr preferRelativeResize="0"/>
          <p:nvPr/>
        </p:nvPicPr>
        <p:blipFill rotWithShape="1">
          <a:blip r:embed="rId2">
            <a:alphaModFix/>
          </a:blip>
          <a:srcRect/>
          <a:stretch/>
        </p:blipFill>
        <p:spPr>
          <a:xfrm>
            <a:off x="0" y="-10"/>
            <a:ext cx="16256002" cy="9144009"/>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948"/>
        <p:cNvGrpSpPr/>
        <p:nvPr/>
      </p:nvGrpSpPr>
      <p:grpSpPr>
        <a:xfrm>
          <a:off x="0" y="0"/>
          <a:ext cx="0" cy="0"/>
          <a:chOff x="0" y="0"/>
          <a:chExt cx="0" cy="0"/>
        </a:xfrm>
      </p:grpSpPr>
      <p:pic>
        <p:nvPicPr>
          <p:cNvPr id="949" name="Google Shape;949;p98"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50" name="Google Shape;950;p98"/>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951" name="Google Shape;951;p98"/>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952" name="Google Shape;952;p98"/>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3" name="Google Shape;953;p98"/>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4" name="Google Shape;954;p98"/>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5" name="Google Shape;955;p98"/>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56" name="Google Shape;956;p98"/>
          <p:cNvPicPr preferRelativeResize="0"/>
          <p:nvPr/>
        </p:nvPicPr>
        <p:blipFill rotWithShape="1">
          <a:blip r:embed="rId4">
            <a:alphaModFix/>
          </a:blip>
          <a:srcRect t="6807" b="6798"/>
          <a:stretch/>
        </p:blipFill>
        <p:spPr>
          <a:xfrm>
            <a:off x="2775529" y="1368575"/>
            <a:ext cx="5450041" cy="910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You Already Know 1">
  <p:cSld name="You Already Know 1">
    <p:spTree>
      <p:nvGrpSpPr>
        <p:cNvPr id="1" name="Shape 957"/>
        <p:cNvGrpSpPr/>
        <p:nvPr/>
      </p:nvGrpSpPr>
      <p:grpSpPr>
        <a:xfrm>
          <a:off x="0" y="0"/>
          <a:ext cx="0" cy="0"/>
          <a:chOff x="0" y="0"/>
          <a:chExt cx="0" cy="0"/>
        </a:xfrm>
      </p:grpSpPr>
      <p:pic>
        <p:nvPicPr>
          <p:cNvPr id="958" name="Google Shape;958;p99"/>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959" name="Google Shape;959;p99"/>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960"/>
        <p:cNvGrpSpPr/>
        <p:nvPr/>
      </p:nvGrpSpPr>
      <p:grpSpPr>
        <a:xfrm>
          <a:off x="0" y="0"/>
          <a:ext cx="0" cy="0"/>
          <a:chOff x="0" y="0"/>
          <a:chExt cx="0" cy="0"/>
        </a:xfrm>
      </p:grpSpPr>
      <p:pic>
        <p:nvPicPr>
          <p:cNvPr id="961" name="Google Shape;961;p100"/>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962" name="Google Shape;962;p100"/>
          <p:cNvSpPr/>
          <p:nvPr/>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theme" Target="../theme/theme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theme" Target="../theme/theme4.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g7574fcc975_0_68"/>
          <p:cNvSpPr txBox="1">
            <a:spLocks noGrp="1"/>
          </p:cNvSpPr>
          <p:nvPr>
            <p:ph type="title"/>
          </p:nvPr>
        </p:nvSpPr>
        <p:spPr>
          <a:xfrm>
            <a:off x="1117600" y="487363"/>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4" name="Google Shape;164;g7574fcc975_0_68"/>
          <p:cNvSpPr txBox="1">
            <a:spLocks noGrp="1"/>
          </p:cNvSpPr>
          <p:nvPr>
            <p:ph type="body" idx="1"/>
          </p:nvPr>
        </p:nvSpPr>
        <p:spPr>
          <a:xfrm>
            <a:off x="1117600" y="2433638"/>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5" name="Google Shape;165;g7574fcc975_0_68"/>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6" name="Google Shape;166;g7574fcc975_0_68"/>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7" name="Google Shape;167;g7574fcc975_0_68"/>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1"/>
        <p:cNvGrpSpPr/>
        <p:nvPr/>
      </p:nvGrpSpPr>
      <p:grpSpPr>
        <a:xfrm>
          <a:off x="0" y="0"/>
          <a:ext cx="0" cy="0"/>
          <a:chOff x="0" y="0"/>
          <a:chExt cx="0" cy="0"/>
        </a:xfrm>
      </p:grpSpPr>
      <p:sp>
        <p:nvSpPr>
          <p:cNvPr id="392" name="Google Shape;392;g7574fcc975_0_356"/>
          <p:cNvSpPr txBox="1">
            <a:spLocks noGrp="1"/>
          </p:cNvSpPr>
          <p:nvPr>
            <p:ph type="title"/>
          </p:nvPr>
        </p:nvSpPr>
        <p:spPr>
          <a:xfrm>
            <a:off x="1117601" y="487367"/>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3" name="Google Shape;393;g7574fcc975_0_356"/>
          <p:cNvSpPr txBox="1">
            <a:spLocks noGrp="1"/>
          </p:cNvSpPr>
          <p:nvPr>
            <p:ph type="body" idx="1"/>
          </p:nvPr>
        </p:nvSpPr>
        <p:spPr>
          <a:xfrm>
            <a:off x="1117601" y="2433639"/>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4" name="Google Shape;394;g7574fcc975_0_356"/>
          <p:cNvSpPr txBox="1">
            <a:spLocks noGrp="1"/>
          </p:cNvSpPr>
          <p:nvPr>
            <p:ph type="dt" idx="10"/>
          </p:nvPr>
        </p:nvSpPr>
        <p:spPr>
          <a:xfrm>
            <a:off x="1117601" y="8475667"/>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395" name="Google Shape;395;g7574fcc975_0_356"/>
          <p:cNvSpPr txBox="1">
            <a:spLocks noGrp="1"/>
          </p:cNvSpPr>
          <p:nvPr>
            <p:ph type="ftr" idx="11"/>
          </p:nvPr>
        </p:nvSpPr>
        <p:spPr>
          <a:xfrm>
            <a:off x="5384802" y="8475667"/>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396" name="Google Shape;396;g7574fcc975_0_356"/>
          <p:cNvSpPr txBox="1">
            <a:spLocks noGrp="1"/>
          </p:cNvSpPr>
          <p:nvPr>
            <p:ph type="sldNum" idx="12"/>
          </p:nvPr>
        </p:nvSpPr>
        <p:spPr>
          <a:xfrm>
            <a:off x="11480801" y="8475667"/>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2"/>
        <p:cNvGrpSpPr/>
        <p:nvPr/>
      </p:nvGrpSpPr>
      <p:grpSpPr>
        <a:xfrm>
          <a:off x="0" y="0"/>
          <a:ext cx="0" cy="0"/>
          <a:chOff x="0" y="0"/>
          <a:chExt cx="0" cy="0"/>
        </a:xfrm>
      </p:grpSpPr>
      <p:sp>
        <p:nvSpPr>
          <p:cNvPr id="583" name="Google Shape;583;p69"/>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4" name="Google Shape;584;p69"/>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5" name="Google Shape;585;p69"/>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86" name="Google Shape;586;p69"/>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87" name="Google Shape;587;p69"/>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0.xml"/></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5.xml"/><Relationship Id="rId1" Type="http://schemas.openxmlformats.org/officeDocument/2006/relationships/slideLayout" Target="../slideLayouts/slideLayout71.xml"/></Relationships>
</file>

<file path=ppt/slides/_rels/slide1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66.jp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65c194c899_0_3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Freestyle Build Jobs</a:t>
            </a:r>
            <a:endParaRPr/>
          </a:p>
        </p:txBody>
      </p:sp>
      <p:sp>
        <p:nvSpPr>
          <p:cNvPr id="1043" name="Google Shape;1043;g65c194c899_0_30"/>
          <p:cNvSpPr txBox="1">
            <a:spLocks noGrp="1"/>
          </p:cNvSpPr>
          <p:nvPr>
            <p:ph type="body" idx="1"/>
          </p:nvPr>
        </p:nvSpPr>
        <p:spPr>
          <a:xfrm>
            <a:off x="1237080" y="1413444"/>
            <a:ext cx="13781100" cy="20574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Clr>
                <a:srgbClr val="434343"/>
              </a:buClr>
              <a:buSzPts val="2200"/>
              <a:buFont typeface="Arial"/>
              <a:buChar char="•"/>
            </a:pPr>
            <a:r>
              <a:rPr lang="en-US">
                <a:solidFill>
                  <a:srgbClr val="434343"/>
                </a:solidFill>
              </a:rPr>
              <a:t>The freestyle build job can be used for any type of project and is relatively easy to set up.</a:t>
            </a:r>
            <a:endParaRPr/>
          </a:p>
          <a:p>
            <a:pPr marL="457200" lvl="0" indent="-330200" algn="l" rtl="0">
              <a:lnSpc>
                <a:spcPct val="115000"/>
              </a:lnSpc>
              <a:spcBef>
                <a:spcPts val="100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The first section in the </a:t>
            </a:r>
            <a:r>
              <a:rPr lang="en-US" i="1">
                <a:solidFill>
                  <a:srgbClr val="434343"/>
                </a:solidFill>
              </a:rPr>
              <a:t>create a new freestyle job</a:t>
            </a:r>
            <a:r>
              <a:rPr lang="en-US">
                <a:solidFill>
                  <a:srgbClr val="434343"/>
                </a:solidFill>
              </a:rPr>
              <a:t> tab holds general information about the project, like the  name, description, and  how and where the build job has to be executed as shown below:</a:t>
            </a:r>
            <a:endParaRPr>
              <a:solidFill>
                <a:srgbClr val="434343"/>
              </a:solidFill>
            </a:endParaRPr>
          </a:p>
        </p:txBody>
      </p:sp>
      <p:pic>
        <p:nvPicPr>
          <p:cNvPr id="1044" name="Google Shape;1044;g65c194c899_0_30"/>
          <p:cNvPicPr preferRelativeResize="0"/>
          <p:nvPr/>
        </p:nvPicPr>
        <p:blipFill rotWithShape="1">
          <a:blip r:embed="rId3">
            <a:alphaModFix/>
          </a:blip>
          <a:srcRect l="19903" t="19041" r="20291"/>
          <a:stretch/>
        </p:blipFill>
        <p:spPr>
          <a:xfrm>
            <a:off x="4795200" y="3366934"/>
            <a:ext cx="6540537" cy="4858125"/>
          </a:xfrm>
          <a:prstGeom prst="rect">
            <a:avLst/>
          </a:prstGeom>
          <a:noFill/>
          <a:ln>
            <a:noFill/>
          </a:ln>
        </p:spPr>
      </p:pic>
      <p:pic>
        <p:nvPicPr>
          <p:cNvPr id="1045" name="Google Shape;1045;g65c194c899_0_30"/>
          <p:cNvPicPr preferRelativeResize="0"/>
          <p:nvPr/>
        </p:nvPicPr>
        <p:blipFill rotWithShape="1">
          <a:blip r:embed="rId4">
            <a:alphaModFix/>
          </a:blip>
          <a:srcRect t="6807" b="6798"/>
          <a:stretch/>
        </p:blipFill>
        <p:spPr>
          <a:xfrm>
            <a:off x="5794207" y="917575"/>
            <a:ext cx="4909989" cy="910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50"/>
          <p:cNvSpPr txBox="1">
            <a:spLocks noGrp="1"/>
          </p:cNvSpPr>
          <p:nvPr>
            <p:ph type="title"/>
          </p:nvPr>
        </p:nvSpPr>
        <p:spPr>
          <a:xfrm>
            <a:off x="590126" y="1251404"/>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a:ea typeface="Open Sans SemiBold"/>
                <a:cs typeface="Open Sans SemiBold"/>
                <a:sym typeface="Open Sans SemiBold"/>
              </a:rPr>
              <a:t>Enabling Security</a:t>
            </a:r>
            <a:endParaRPr/>
          </a:p>
        </p:txBody>
      </p:sp>
      <p:sp>
        <p:nvSpPr>
          <p:cNvPr id="2029" name="Google Shape;2029;p50"/>
          <p:cNvSpPr txBox="1">
            <a:spLocks noGrp="1"/>
          </p:cNvSpPr>
          <p:nvPr>
            <p:ph type="body" idx="1"/>
          </p:nvPr>
        </p:nvSpPr>
        <p:spPr>
          <a:xfrm>
            <a:off x="590126" y="2301222"/>
            <a:ext cx="14289657" cy="3821283"/>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 have been asked to define the security policies in Jenkins.</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Configure Security Realm to use Jenkins’ own user database and allow users to sign up.</a:t>
            </a:r>
            <a:endParaRPr/>
          </a:p>
          <a:p>
            <a:pPr marL="457200" lvl="0" indent="-368300" algn="l" rtl="0">
              <a:lnSpc>
                <a:spcPct val="150000"/>
              </a:lnSpc>
              <a:spcBef>
                <a:spcPts val="1000"/>
              </a:spcBef>
              <a:spcAft>
                <a:spcPts val="0"/>
              </a:spcAft>
              <a:buSzPts val="2200"/>
              <a:buFont typeface="Open Sans"/>
              <a:buAutoNum type="arabicPeriod"/>
            </a:pPr>
            <a:r>
              <a:rPr lang="en-US"/>
              <a:t>Configure Authorization to allow Logged-in users to do anything.</a:t>
            </a:r>
            <a:endParaRPr/>
          </a:p>
          <a:p>
            <a:pPr marL="457200" lvl="0" indent="-368300" algn="l" rtl="0">
              <a:lnSpc>
                <a:spcPct val="150000"/>
              </a:lnSpc>
              <a:spcBef>
                <a:spcPts val="1000"/>
              </a:spcBef>
              <a:spcAft>
                <a:spcPts val="0"/>
              </a:spcAft>
              <a:buSzPts val="2200"/>
              <a:buFont typeface="Open Sans"/>
              <a:buAutoNum type="arabicPeriod"/>
            </a:pPr>
            <a:r>
              <a:rPr lang="en-US"/>
              <a:t>Set up a new user account</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1"/>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Build Pipelines and Promotions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g7574fcc975_0_1342"/>
          <p:cNvSpPr/>
          <p:nvPr/>
        </p:nvSpPr>
        <p:spPr>
          <a:xfrm>
            <a:off x="12675075" y="3316425"/>
            <a:ext cx="3183000" cy="4471846"/>
          </a:xfrm>
          <a:prstGeom prst="roundRect">
            <a:avLst>
              <a:gd name="adj" fmla="val 3513"/>
            </a:avLst>
          </a:prstGeom>
          <a:solidFill>
            <a:srgbClr val="F1C7CD"/>
          </a:solidFill>
          <a:ln>
            <a:noFill/>
          </a:ln>
        </p:spPr>
        <p:txBody>
          <a:bodyPr spcFirstLastPara="1" wrap="square" lIns="182875" tIns="182875" rIns="182875"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deployment to this environment is implemented in the final build job.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Once the testers have validated a version, it can be promoted into UAT, and then into production.</a:t>
            </a:r>
            <a:endParaRPr sz="2200" b="0" i="0" u="none" strike="noStrike" cap="none">
              <a:solidFill>
                <a:srgbClr val="3F3F3F"/>
              </a:solidFill>
              <a:latin typeface="Open Sans"/>
              <a:ea typeface="Open Sans"/>
              <a:cs typeface="Open Sans"/>
              <a:sym typeface="Open Sans"/>
            </a:endParaRPr>
          </a:p>
          <a:p>
            <a:pPr marL="285750" marR="0" lvl="0" indent="-129730" algn="l" rtl="0">
              <a:lnSpc>
                <a:spcPct val="100000"/>
              </a:lnSpc>
              <a:spcBef>
                <a:spcPts val="0"/>
              </a:spcBef>
              <a:spcAft>
                <a:spcPts val="0"/>
              </a:spcAft>
              <a:buClr>
                <a:srgbClr val="000000"/>
              </a:buClr>
              <a:buSzPts val="2457"/>
              <a:buFont typeface="Arial"/>
              <a:buNone/>
            </a:pPr>
            <a:endParaRPr sz="2200" b="0" i="0" u="none" strike="noStrike" cap="none">
              <a:solidFill>
                <a:srgbClr val="000000"/>
              </a:solidFill>
              <a:latin typeface="Open Sans"/>
              <a:ea typeface="Open Sans"/>
              <a:cs typeface="Open Sans"/>
              <a:sym typeface="Open Sans"/>
            </a:endParaRPr>
          </a:p>
        </p:txBody>
      </p:sp>
      <p:sp>
        <p:nvSpPr>
          <p:cNvPr id="2040" name="Google Shape;2040;g7574fcc975_0_134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 Promotion</a:t>
            </a:r>
            <a:endParaRPr/>
          </a:p>
        </p:txBody>
      </p:sp>
      <p:sp>
        <p:nvSpPr>
          <p:cNvPr id="2041" name="Google Shape;2041;g7574fcc975_0_1342"/>
          <p:cNvSpPr txBox="1">
            <a:spLocks noGrp="1"/>
          </p:cNvSpPr>
          <p:nvPr>
            <p:ph type="body" idx="1"/>
          </p:nvPr>
        </p:nvSpPr>
        <p:spPr>
          <a:xfrm>
            <a:off x="1237450" y="1530375"/>
            <a:ext cx="14620500" cy="910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The Promoted Builds plugin lets you identify specific builds that have met additional quality criteria, and trigger actions on these builds. For example: </a:t>
            </a:r>
            <a:endParaRPr sz="2200">
              <a:solidFill>
                <a:srgbClr val="434343"/>
              </a:solidFill>
              <a:latin typeface="Open Sans"/>
              <a:ea typeface="Open Sans"/>
              <a:cs typeface="Open Sans"/>
              <a:sym typeface="Open Sans"/>
            </a:endParaRPr>
          </a:p>
        </p:txBody>
      </p:sp>
      <p:grpSp>
        <p:nvGrpSpPr>
          <p:cNvPr id="2042" name="Google Shape;2042;g7574fcc975_0_1342"/>
          <p:cNvGrpSpPr/>
          <p:nvPr/>
        </p:nvGrpSpPr>
        <p:grpSpPr>
          <a:xfrm>
            <a:off x="4512361" y="2862432"/>
            <a:ext cx="3752133" cy="4925838"/>
            <a:chOff x="4512361" y="2862432"/>
            <a:chExt cx="3752133" cy="4925838"/>
          </a:xfrm>
        </p:grpSpPr>
        <p:grpSp>
          <p:nvGrpSpPr>
            <p:cNvPr id="2043" name="Google Shape;2043;g7574fcc975_0_1342"/>
            <p:cNvGrpSpPr/>
            <p:nvPr/>
          </p:nvGrpSpPr>
          <p:grpSpPr>
            <a:xfrm>
              <a:off x="4512361" y="2862432"/>
              <a:ext cx="3752133" cy="4925838"/>
              <a:chOff x="4512361" y="2862432"/>
              <a:chExt cx="3752133" cy="4925838"/>
            </a:xfrm>
          </p:grpSpPr>
          <p:sp>
            <p:nvSpPr>
              <p:cNvPr id="2044" name="Google Shape;2044;g7574fcc975_0_1342"/>
              <p:cNvSpPr/>
              <p:nvPr/>
            </p:nvSpPr>
            <p:spPr>
              <a:xfrm>
                <a:off x="5013676" y="3344813"/>
                <a:ext cx="3250818" cy="4443457"/>
              </a:xfrm>
              <a:prstGeom prst="roundRect">
                <a:avLst>
                  <a:gd name="adj" fmla="val 3513"/>
                </a:avLst>
              </a:prstGeom>
              <a:solidFill>
                <a:srgbClr val="DBE6C4"/>
              </a:solidFill>
              <a:ln>
                <a:noFill/>
              </a:ln>
            </p:spPr>
            <p:txBody>
              <a:bodyPr spcFirstLastPara="1" wrap="square" lIns="182875" tIns="182875" rIns="91425" bIns="0" anchor="t" anchorCtr="0">
                <a:noAutofit/>
              </a:bodyPr>
              <a:lstStyle/>
              <a:p>
                <a:pPr marL="342900" marR="0" lvl="0" indent="-186880" algn="l" rtl="0">
                  <a:lnSpc>
                    <a:spcPct val="100000"/>
                  </a:lnSpc>
                  <a:spcBef>
                    <a:spcPts val="0"/>
                  </a:spcBef>
                  <a:spcAft>
                    <a:spcPts val="0"/>
                  </a:spcAft>
                  <a:buClr>
                    <a:srgbClr val="000000"/>
                  </a:buClr>
                  <a:buSzPts val="2457"/>
                  <a:buFont typeface="Arial"/>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WAR file is then reused for more extensive integration tests and then for a series of automated web tests. </a:t>
                </a:r>
                <a:endParaRPr sz="2200" b="0" i="0" u="none" strike="noStrike" cap="none">
                  <a:solidFill>
                    <a:srgbClr val="3F3F3F"/>
                  </a:solidFill>
                  <a:latin typeface="Open Sans"/>
                  <a:ea typeface="Open Sans"/>
                  <a:cs typeface="Open Sans"/>
                  <a:sym typeface="Open Sans"/>
                </a:endParaRPr>
              </a:p>
            </p:txBody>
          </p:sp>
          <p:sp>
            <p:nvSpPr>
              <p:cNvPr id="2045" name="Google Shape;2045;g7574fcc975_0_1342"/>
              <p:cNvSpPr/>
              <p:nvPr/>
            </p:nvSpPr>
            <p:spPr>
              <a:xfrm>
                <a:off x="4512361" y="2862432"/>
                <a:ext cx="1005840" cy="1005842"/>
              </a:xfrm>
              <a:prstGeom prst="ellipse">
                <a:avLst/>
              </a:prstGeom>
              <a:solidFill>
                <a:srgbClr val="B3CB83"/>
              </a:solidFill>
              <a:ln w="12700" cap="flat" cmpd="sng">
                <a:solidFill>
                  <a:srgbClr val="DBE6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Calibri"/>
                    <a:ea typeface="Calibri"/>
                    <a:cs typeface="Calibri"/>
                    <a:sym typeface="Calibri"/>
                  </a:rPr>
                  <a:t>           </a:t>
                </a:r>
                <a:endParaRPr sz="2200" b="0" i="0" u="none" strike="noStrike" cap="none">
                  <a:solidFill>
                    <a:srgbClr val="000000"/>
                  </a:solidFill>
                  <a:latin typeface="Arial"/>
                  <a:ea typeface="Arial"/>
                  <a:cs typeface="Arial"/>
                  <a:sym typeface="Arial"/>
                </a:endParaRPr>
              </a:p>
            </p:txBody>
          </p:sp>
        </p:grpSp>
        <p:grpSp>
          <p:nvGrpSpPr>
            <p:cNvPr id="2046" name="Google Shape;2046;g7574fcc975_0_1342"/>
            <p:cNvGrpSpPr/>
            <p:nvPr/>
          </p:nvGrpSpPr>
          <p:grpSpPr>
            <a:xfrm>
              <a:off x="4758970" y="3135884"/>
              <a:ext cx="638791" cy="504015"/>
              <a:chOff x="5862770" y="2649711"/>
              <a:chExt cx="711641" cy="704929"/>
            </a:xfrm>
          </p:grpSpPr>
          <p:sp>
            <p:nvSpPr>
              <p:cNvPr id="2047" name="Google Shape;2047;g7574fcc975_0_1342"/>
              <p:cNvSpPr/>
              <p:nvPr/>
            </p:nvSpPr>
            <p:spPr>
              <a:xfrm>
                <a:off x="5862770" y="2780723"/>
                <a:ext cx="140100" cy="140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48" name="Google Shape;2048;g7574fcc975_0_1342"/>
              <p:cNvSpPr/>
              <p:nvPr/>
            </p:nvSpPr>
            <p:spPr>
              <a:xfrm>
                <a:off x="5862770" y="2995315"/>
                <a:ext cx="140100" cy="140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49" name="Google Shape;2049;g7574fcc975_0_1342"/>
              <p:cNvSpPr/>
              <p:nvPr/>
            </p:nvSpPr>
            <p:spPr>
              <a:xfrm>
                <a:off x="5862770" y="3214540"/>
                <a:ext cx="140100" cy="140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50" name="Google Shape;2050;g7574fcc975_0_1342"/>
              <p:cNvSpPr/>
              <p:nvPr/>
            </p:nvSpPr>
            <p:spPr>
              <a:xfrm>
                <a:off x="6073965" y="3214540"/>
                <a:ext cx="140100" cy="140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51" name="Google Shape;2051;g7574fcc975_0_1342"/>
              <p:cNvSpPr/>
              <p:nvPr/>
            </p:nvSpPr>
            <p:spPr>
              <a:xfrm>
                <a:off x="6073965" y="3010754"/>
                <a:ext cx="140100" cy="140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52" name="Google Shape;2052;g7574fcc975_0_1342"/>
              <p:cNvSpPr/>
              <p:nvPr/>
            </p:nvSpPr>
            <p:spPr>
              <a:xfrm>
                <a:off x="6297352" y="3214540"/>
                <a:ext cx="140100" cy="140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53" name="Google Shape;2053;g7574fcc975_0_1342"/>
              <p:cNvSpPr/>
              <p:nvPr/>
            </p:nvSpPr>
            <p:spPr>
              <a:xfrm rot="3174573">
                <a:off x="6178486" y="2677820"/>
                <a:ext cx="140281" cy="14028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54" name="Google Shape;2054;g7574fcc975_0_1342"/>
              <p:cNvSpPr/>
              <p:nvPr/>
            </p:nvSpPr>
            <p:spPr>
              <a:xfrm rot="3174573">
                <a:off x="6336093" y="2943117"/>
                <a:ext cx="140281" cy="14028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55" name="Google Shape;2055;g7574fcc975_0_1342"/>
              <p:cNvSpPr/>
              <p:nvPr/>
            </p:nvSpPr>
            <p:spPr>
              <a:xfrm>
                <a:off x="6434311" y="2690419"/>
                <a:ext cx="140100" cy="140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grpSp>
      </p:grpSp>
      <p:grpSp>
        <p:nvGrpSpPr>
          <p:cNvPr id="2056" name="Google Shape;2056;g7574fcc975_0_1342"/>
          <p:cNvGrpSpPr/>
          <p:nvPr/>
        </p:nvGrpSpPr>
        <p:grpSpPr>
          <a:xfrm>
            <a:off x="8423383" y="2893547"/>
            <a:ext cx="3686485" cy="4894725"/>
            <a:chOff x="8423383" y="2893547"/>
            <a:chExt cx="3686485" cy="4894725"/>
          </a:xfrm>
        </p:grpSpPr>
        <p:sp>
          <p:nvSpPr>
            <p:cNvPr id="2057" name="Google Shape;2057;g7574fcc975_0_1342"/>
            <p:cNvSpPr/>
            <p:nvPr/>
          </p:nvSpPr>
          <p:spPr>
            <a:xfrm>
              <a:off x="8925325" y="3316426"/>
              <a:ext cx="3184543" cy="4471846"/>
            </a:xfrm>
            <a:prstGeom prst="roundRect">
              <a:avLst>
                <a:gd name="adj" fmla="val 3513"/>
              </a:avLst>
            </a:prstGeom>
            <a:solidFill>
              <a:srgbClr val="FADCB4"/>
            </a:solidFill>
            <a:ln>
              <a:noFill/>
            </a:ln>
          </p:spPr>
          <p:txBody>
            <a:bodyPr spcFirstLastPara="1" wrap="square" lIns="182875" tIns="182875" rIns="182875"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If the build passes the automated web tests, you may deploy the application to a functional testing environment where it can be tested by human testers.</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2058" name="Google Shape;2058;g7574fcc975_0_1342"/>
            <p:cNvSpPr/>
            <p:nvPr/>
          </p:nvSpPr>
          <p:spPr>
            <a:xfrm>
              <a:off x="8423383" y="2893547"/>
              <a:ext cx="1005840" cy="1005840"/>
            </a:xfrm>
            <a:prstGeom prst="ellipse">
              <a:avLst/>
            </a:prstGeom>
            <a:solidFill>
              <a:srgbClr val="F6BF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Calibri"/>
                  <a:ea typeface="Calibri"/>
                  <a:cs typeface="Calibri"/>
                  <a:sym typeface="Calibri"/>
                </a:rPr>
                <a:t>           </a:t>
              </a:r>
              <a:endParaRPr sz="2200" b="0" i="0" u="none" strike="noStrike" cap="none">
                <a:solidFill>
                  <a:srgbClr val="000000"/>
                </a:solidFill>
                <a:latin typeface="Arial"/>
                <a:ea typeface="Arial"/>
                <a:cs typeface="Arial"/>
                <a:sym typeface="Arial"/>
              </a:endParaRPr>
            </a:p>
          </p:txBody>
        </p:sp>
        <p:pic>
          <p:nvPicPr>
            <p:cNvPr id="2059" name="Google Shape;2059;g7574fcc975_0_1342"/>
            <p:cNvPicPr preferRelativeResize="0"/>
            <p:nvPr/>
          </p:nvPicPr>
          <p:blipFill rotWithShape="1">
            <a:blip r:embed="rId3">
              <a:alphaModFix/>
            </a:blip>
            <a:srcRect/>
            <a:stretch/>
          </p:blipFill>
          <p:spPr>
            <a:xfrm>
              <a:off x="8538573" y="3145778"/>
              <a:ext cx="786176" cy="629747"/>
            </a:xfrm>
            <a:prstGeom prst="rect">
              <a:avLst/>
            </a:prstGeom>
            <a:noFill/>
            <a:ln>
              <a:noFill/>
            </a:ln>
          </p:spPr>
        </p:pic>
      </p:grpSp>
      <p:sp>
        <p:nvSpPr>
          <p:cNvPr id="2060" name="Google Shape;2060;g7574fcc975_0_1342"/>
          <p:cNvSpPr/>
          <p:nvPr/>
        </p:nvSpPr>
        <p:spPr>
          <a:xfrm>
            <a:off x="12163985" y="2875689"/>
            <a:ext cx="1005840" cy="1005840"/>
          </a:xfrm>
          <a:prstGeom prst="ellipse">
            <a:avLst/>
          </a:prstGeom>
          <a:solidFill>
            <a:srgbClr val="E7A1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Calibri"/>
                <a:ea typeface="Calibri"/>
                <a:cs typeface="Calibri"/>
                <a:sym typeface="Calibri"/>
              </a:rPr>
              <a:t>           </a:t>
            </a:r>
            <a:endParaRPr sz="2200" b="0" i="0" u="none" strike="noStrike" cap="none">
              <a:solidFill>
                <a:srgbClr val="000000"/>
              </a:solidFill>
              <a:latin typeface="Arial"/>
              <a:ea typeface="Arial"/>
              <a:cs typeface="Arial"/>
              <a:sym typeface="Arial"/>
            </a:endParaRPr>
          </a:p>
        </p:txBody>
      </p:sp>
      <p:grpSp>
        <p:nvGrpSpPr>
          <p:cNvPr id="2061" name="Google Shape;2061;g7574fcc975_0_1342"/>
          <p:cNvGrpSpPr/>
          <p:nvPr/>
        </p:nvGrpSpPr>
        <p:grpSpPr>
          <a:xfrm>
            <a:off x="12325900" y="3118181"/>
            <a:ext cx="666394" cy="547654"/>
            <a:chOff x="12323164" y="3158034"/>
            <a:chExt cx="806336" cy="602419"/>
          </a:xfrm>
        </p:grpSpPr>
        <p:cxnSp>
          <p:nvCxnSpPr>
            <p:cNvPr id="2062" name="Google Shape;2062;g7574fcc975_0_1342"/>
            <p:cNvCxnSpPr/>
            <p:nvPr/>
          </p:nvCxnSpPr>
          <p:spPr>
            <a:xfrm>
              <a:off x="12541684" y="3337160"/>
              <a:ext cx="360600" cy="3300"/>
            </a:xfrm>
            <a:prstGeom prst="straightConnector1">
              <a:avLst/>
            </a:prstGeom>
            <a:noFill/>
            <a:ln w="76200" cap="flat" cmpd="sng">
              <a:solidFill>
                <a:srgbClr val="FFFFFF"/>
              </a:solidFill>
              <a:prstDash val="solid"/>
              <a:miter lim="800000"/>
              <a:headEnd type="none" w="sm" len="sm"/>
              <a:tailEnd type="none" w="sm" len="sm"/>
            </a:ln>
          </p:spPr>
        </p:cxnSp>
        <p:sp>
          <p:nvSpPr>
            <p:cNvPr id="2063" name="Google Shape;2063;g7574fcc975_0_1342"/>
            <p:cNvSpPr/>
            <p:nvPr/>
          </p:nvSpPr>
          <p:spPr>
            <a:xfrm rot="-5400000" flipH="1">
              <a:off x="12850050" y="3481003"/>
              <a:ext cx="341100" cy="217800"/>
            </a:xfrm>
            <a:prstGeom prst="rightArrow">
              <a:avLst>
                <a:gd name="adj1" fmla="val 50000"/>
                <a:gd name="adj2"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64" name="Google Shape;2064;g7574fcc975_0_1342"/>
            <p:cNvSpPr/>
            <p:nvPr/>
          </p:nvSpPr>
          <p:spPr>
            <a:xfrm rot="-5400000">
              <a:off x="12261514" y="3219684"/>
              <a:ext cx="341100" cy="217800"/>
            </a:xfrm>
            <a:prstGeom prst="rightArrow">
              <a:avLst>
                <a:gd name="adj1" fmla="val 50000"/>
                <a:gd name="adj2"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cxnSp>
          <p:nvCxnSpPr>
            <p:cNvPr id="2065" name="Google Shape;2065;g7574fcc975_0_1342"/>
            <p:cNvCxnSpPr/>
            <p:nvPr/>
          </p:nvCxnSpPr>
          <p:spPr>
            <a:xfrm>
              <a:off x="12541684" y="3456323"/>
              <a:ext cx="360600" cy="3300"/>
            </a:xfrm>
            <a:prstGeom prst="straightConnector1">
              <a:avLst/>
            </a:prstGeom>
            <a:noFill/>
            <a:ln w="76200" cap="flat" cmpd="sng">
              <a:solidFill>
                <a:srgbClr val="FFFFFF"/>
              </a:solidFill>
              <a:prstDash val="solid"/>
              <a:miter lim="800000"/>
              <a:headEnd type="none" w="sm" len="sm"/>
              <a:tailEnd type="none" w="sm" len="sm"/>
            </a:ln>
          </p:spPr>
        </p:cxnSp>
        <p:cxnSp>
          <p:nvCxnSpPr>
            <p:cNvPr id="2066" name="Google Shape;2066;g7574fcc975_0_1342"/>
            <p:cNvCxnSpPr/>
            <p:nvPr/>
          </p:nvCxnSpPr>
          <p:spPr>
            <a:xfrm>
              <a:off x="12541684" y="3603889"/>
              <a:ext cx="360600" cy="3300"/>
            </a:xfrm>
            <a:prstGeom prst="straightConnector1">
              <a:avLst/>
            </a:prstGeom>
            <a:noFill/>
            <a:ln w="76200" cap="flat" cmpd="sng">
              <a:solidFill>
                <a:srgbClr val="FFFFFF"/>
              </a:solidFill>
              <a:prstDash val="solid"/>
              <a:miter lim="800000"/>
              <a:headEnd type="none" w="sm" len="sm"/>
              <a:tailEnd type="none" w="sm" len="sm"/>
            </a:ln>
          </p:spPr>
        </p:cxnSp>
      </p:grpSp>
      <p:grpSp>
        <p:nvGrpSpPr>
          <p:cNvPr id="2067" name="Google Shape;2067;g7574fcc975_0_1342"/>
          <p:cNvGrpSpPr/>
          <p:nvPr/>
        </p:nvGrpSpPr>
        <p:grpSpPr>
          <a:xfrm>
            <a:off x="637623" y="2926117"/>
            <a:ext cx="3714794" cy="4862155"/>
            <a:chOff x="637623" y="2926117"/>
            <a:chExt cx="3714794" cy="4862155"/>
          </a:xfrm>
        </p:grpSpPr>
        <p:sp>
          <p:nvSpPr>
            <p:cNvPr id="2068" name="Google Shape;2068;g7574fcc975_0_1342"/>
            <p:cNvSpPr/>
            <p:nvPr/>
          </p:nvSpPr>
          <p:spPr>
            <a:xfrm>
              <a:off x="1107037" y="3343650"/>
              <a:ext cx="3245380" cy="4444622"/>
            </a:xfrm>
            <a:prstGeom prst="roundRect">
              <a:avLst>
                <a:gd name="adj" fmla="val 3513"/>
              </a:avLst>
            </a:prstGeom>
            <a:solidFill>
              <a:srgbClr val="ADE9E3"/>
            </a:solidFill>
            <a:ln>
              <a:noFill/>
            </a:ln>
          </p:spPr>
          <p:txBody>
            <a:bodyPr spcFirstLastPara="1" wrap="square" lIns="182875" tIns="182875"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default build job runs unit and some integration tests and produces a WAR file.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nvGrpSpPr>
            <p:cNvPr id="2069" name="Google Shape;2069;g7574fcc975_0_1342"/>
            <p:cNvGrpSpPr/>
            <p:nvPr/>
          </p:nvGrpSpPr>
          <p:grpSpPr>
            <a:xfrm>
              <a:off x="637623" y="2926117"/>
              <a:ext cx="1005840" cy="1005840"/>
              <a:chOff x="4395794" y="4321484"/>
              <a:chExt cx="862938" cy="950610"/>
            </a:xfrm>
          </p:grpSpPr>
          <p:sp>
            <p:nvSpPr>
              <p:cNvPr id="2070" name="Google Shape;2070;g7574fcc975_0_1342"/>
              <p:cNvSpPr/>
              <p:nvPr/>
            </p:nvSpPr>
            <p:spPr>
              <a:xfrm>
                <a:off x="4395794" y="4321484"/>
                <a:ext cx="862938" cy="950610"/>
              </a:xfrm>
              <a:prstGeom prst="ellipse">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Calibri"/>
                    <a:ea typeface="Calibri"/>
                    <a:cs typeface="Calibri"/>
                    <a:sym typeface="Calibri"/>
                  </a:rPr>
                  <a:t>           </a:t>
                </a:r>
                <a:endParaRPr sz="2200" b="0" i="0" u="none" strike="noStrike" cap="none">
                  <a:solidFill>
                    <a:srgbClr val="000000"/>
                  </a:solidFill>
                  <a:latin typeface="Arial"/>
                  <a:ea typeface="Arial"/>
                  <a:cs typeface="Arial"/>
                  <a:sym typeface="Arial"/>
                </a:endParaRPr>
              </a:p>
            </p:txBody>
          </p:sp>
          <p:grpSp>
            <p:nvGrpSpPr>
              <p:cNvPr id="2071" name="Google Shape;2071;g7574fcc975_0_1342"/>
              <p:cNvGrpSpPr/>
              <p:nvPr/>
            </p:nvGrpSpPr>
            <p:grpSpPr>
              <a:xfrm>
                <a:off x="4624205" y="4576536"/>
                <a:ext cx="525832" cy="520873"/>
                <a:chOff x="5862770" y="2649711"/>
                <a:chExt cx="711641" cy="704929"/>
              </a:xfrm>
            </p:grpSpPr>
            <p:sp>
              <p:nvSpPr>
                <p:cNvPr id="2072" name="Google Shape;2072;g7574fcc975_0_1342"/>
                <p:cNvSpPr/>
                <p:nvPr/>
              </p:nvSpPr>
              <p:spPr>
                <a:xfrm>
                  <a:off x="5862770" y="2780723"/>
                  <a:ext cx="140100" cy="140100"/>
                </a:xfrm>
                <a:prstGeom prst="rect">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73" name="Google Shape;2073;g7574fcc975_0_1342"/>
                <p:cNvSpPr/>
                <p:nvPr/>
              </p:nvSpPr>
              <p:spPr>
                <a:xfrm>
                  <a:off x="5862770" y="2995315"/>
                  <a:ext cx="140100" cy="140100"/>
                </a:xfrm>
                <a:prstGeom prst="rect">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74" name="Google Shape;2074;g7574fcc975_0_1342"/>
                <p:cNvSpPr/>
                <p:nvPr/>
              </p:nvSpPr>
              <p:spPr>
                <a:xfrm>
                  <a:off x="5862770" y="3214540"/>
                  <a:ext cx="140100" cy="140100"/>
                </a:xfrm>
                <a:prstGeom prst="rect">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75" name="Google Shape;2075;g7574fcc975_0_1342"/>
                <p:cNvSpPr/>
                <p:nvPr/>
              </p:nvSpPr>
              <p:spPr>
                <a:xfrm>
                  <a:off x="6073965" y="3214540"/>
                  <a:ext cx="140100" cy="140100"/>
                </a:xfrm>
                <a:prstGeom prst="rect">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76" name="Google Shape;2076;g7574fcc975_0_1342"/>
                <p:cNvSpPr/>
                <p:nvPr/>
              </p:nvSpPr>
              <p:spPr>
                <a:xfrm>
                  <a:off x="6073965" y="3010754"/>
                  <a:ext cx="140100" cy="140100"/>
                </a:xfrm>
                <a:prstGeom prst="rect">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77" name="Google Shape;2077;g7574fcc975_0_1342"/>
                <p:cNvSpPr/>
                <p:nvPr/>
              </p:nvSpPr>
              <p:spPr>
                <a:xfrm>
                  <a:off x="6297352" y="3214540"/>
                  <a:ext cx="140100" cy="140100"/>
                </a:xfrm>
                <a:prstGeom prst="rect">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78" name="Google Shape;2078;g7574fcc975_0_1342"/>
                <p:cNvSpPr/>
                <p:nvPr/>
              </p:nvSpPr>
              <p:spPr>
                <a:xfrm rot="3174573">
                  <a:off x="6178486" y="2677820"/>
                  <a:ext cx="140281" cy="140281"/>
                </a:xfrm>
                <a:prstGeom prst="rect">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79" name="Google Shape;2079;g7574fcc975_0_1342"/>
                <p:cNvSpPr/>
                <p:nvPr/>
              </p:nvSpPr>
              <p:spPr>
                <a:xfrm rot="3174573">
                  <a:off x="6336093" y="2943117"/>
                  <a:ext cx="140281" cy="140281"/>
                </a:xfrm>
                <a:prstGeom prst="rect">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080" name="Google Shape;2080;g7574fcc975_0_1342"/>
                <p:cNvSpPr/>
                <p:nvPr/>
              </p:nvSpPr>
              <p:spPr>
                <a:xfrm>
                  <a:off x="6434311" y="2690419"/>
                  <a:ext cx="140100" cy="140100"/>
                </a:xfrm>
                <a:prstGeom prst="rect">
                  <a:avLst/>
                </a:prstGeom>
                <a:solidFill>
                  <a:srgbClr val="7EDC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grpSp>
        </p:grpSp>
        <p:grpSp>
          <p:nvGrpSpPr>
            <p:cNvPr id="2081" name="Google Shape;2081;g7574fcc975_0_1342"/>
            <p:cNvGrpSpPr/>
            <p:nvPr/>
          </p:nvGrpSpPr>
          <p:grpSpPr>
            <a:xfrm>
              <a:off x="878837" y="3163159"/>
              <a:ext cx="548252" cy="541847"/>
              <a:chOff x="-3760875" y="3226133"/>
              <a:chExt cx="1860600" cy="2025688"/>
            </a:xfrm>
          </p:grpSpPr>
          <p:sp>
            <p:nvSpPr>
              <p:cNvPr id="2082" name="Google Shape;2082;g7574fcc975_0_1342"/>
              <p:cNvSpPr/>
              <p:nvPr/>
            </p:nvSpPr>
            <p:spPr>
              <a:xfrm>
                <a:off x="-3760875" y="3227721"/>
                <a:ext cx="1860600" cy="202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83" name="Google Shape;2083;g7574fcc975_0_1342"/>
              <p:cNvSpPr/>
              <p:nvPr/>
            </p:nvSpPr>
            <p:spPr>
              <a:xfrm>
                <a:off x="-3760875" y="3226133"/>
                <a:ext cx="1859100" cy="14604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84" name="Google Shape;2084;g7574fcc975_0_1342"/>
              <p:cNvSpPr/>
              <p:nvPr/>
            </p:nvSpPr>
            <p:spPr>
              <a:xfrm>
                <a:off x="-3606888" y="3526171"/>
                <a:ext cx="1585800" cy="1032000"/>
              </a:xfrm>
              <a:prstGeom prst="rect">
                <a:avLst/>
              </a:prstGeom>
              <a:solidFill>
                <a:srgbClr val="7EDC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85" name="Google Shape;2085;g7574fcc975_0_1342"/>
              <p:cNvSpPr/>
              <p:nvPr/>
            </p:nvSpPr>
            <p:spPr>
              <a:xfrm>
                <a:off x="-3649750" y="3321384"/>
                <a:ext cx="125400" cy="123900"/>
              </a:xfrm>
              <a:prstGeom prst="ellipse">
                <a:avLst/>
              </a:prstGeom>
              <a:solidFill>
                <a:srgbClr val="7EDC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86" name="Google Shape;2086;g7574fcc975_0_1342"/>
              <p:cNvSpPr/>
              <p:nvPr/>
            </p:nvSpPr>
            <p:spPr>
              <a:xfrm>
                <a:off x="-3465600" y="3321384"/>
                <a:ext cx="123900" cy="123900"/>
              </a:xfrm>
              <a:prstGeom prst="ellipse">
                <a:avLst/>
              </a:prstGeom>
              <a:solidFill>
                <a:srgbClr val="7EDC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87" name="Google Shape;2087;g7574fcc975_0_1342"/>
              <p:cNvSpPr/>
              <p:nvPr/>
            </p:nvSpPr>
            <p:spPr>
              <a:xfrm>
                <a:off x="-3276688" y="3321384"/>
                <a:ext cx="123900" cy="123900"/>
              </a:xfrm>
              <a:prstGeom prst="ellipse">
                <a:avLst/>
              </a:prstGeom>
              <a:solidFill>
                <a:srgbClr val="7EDC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88" name="Google Shape;2088;g7574fcc975_0_1342"/>
              <p:cNvSpPr/>
              <p:nvPr/>
            </p:nvSpPr>
            <p:spPr>
              <a:xfrm>
                <a:off x="-3217950" y="3591259"/>
                <a:ext cx="335100" cy="33330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89" name="Google Shape;2089;g7574fcc975_0_1342"/>
              <p:cNvSpPr/>
              <p:nvPr/>
            </p:nvSpPr>
            <p:spPr>
              <a:xfrm>
                <a:off x="-3238588" y="4091321"/>
                <a:ext cx="376238" cy="376238"/>
              </a:xfrm>
              <a:custGeom>
                <a:avLst/>
                <a:gdLst/>
                <a:ahLst/>
                <a:cxnLst/>
                <a:rect l="l" t="t" r="r" b="b"/>
                <a:pathLst>
                  <a:path w="237" h="237" extrusionOk="0">
                    <a:moveTo>
                      <a:pt x="117" y="237"/>
                    </a:moveTo>
                    <a:lnTo>
                      <a:pt x="0" y="118"/>
                    </a:lnTo>
                    <a:lnTo>
                      <a:pt x="118" y="0"/>
                    </a:lnTo>
                    <a:lnTo>
                      <a:pt x="237" y="120"/>
                    </a:lnTo>
                    <a:lnTo>
                      <a:pt x="117" y="23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90" name="Google Shape;2090;g7574fcc975_0_1342"/>
              <p:cNvSpPr/>
              <p:nvPr/>
            </p:nvSpPr>
            <p:spPr>
              <a:xfrm>
                <a:off x="-3071900" y="3902409"/>
                <a:ext cx="42900" cy="2571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91" name="Google Shape;2091;g7574fcc975_0_1342"/>
              <p:cNvSpPr/>
              <p:nvPr/>
            </p:nvSpPr>
            <p:spPr>
              <a:xfrm>
                <a:off x="-2894100" y="3696034"/>
                <a:ext cx="347700" cy="61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92" name="Google Shape;2092;g7574fcc975_0_1342"/>
              <p:cNvSpPr/>
              <p:nvPr/>
            </p:nvSpPr>
            <p:spPr>
              <a:xfrm>
                <a:off x="-2617875" y="3748421"/>
                <a:ext cx="71400" cy="166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93" name="Google Shape;2093;g7574fcc975_0_1342"/>
              <p:cNvSpPr/>
              <p:nvPr/>
            </p:nvSpPr>
            <p:spPr>
              <a:xfrm>
                <a:off x="-2802025" y="3924634"/>
                <a:ext cx="420600" cy="2811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94" name="Google Shape;2094;g7574fcc975_0_1342"/>
              <p:cNvSpPr/>
              <p:nvPr/>
            </p:nvSpPr>
            <p:spPr>
              <a:xfrm>
                <a:off x="-3375113" y="4969209"/>
                <a:ext cx="1087500" cy="150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95" name="Google Shape;2095;g7574fcc975_0_1342"/>
              <p:cNvSpPr/>
              <p:nvPr/>
            </p:nvSpPr>
            <p:spPr>
              <a:xfrm>
                <a:off x="-3687850" y="4867609"/>
                <a:ext cx="331788" cy="384175"/>
              </a:xfrm>
              <a:custGeom>
                <a:avLst/>
                <a:gdLst/>
                <a:ahLst/>
                <a:cxnLst/>
                <a:rect l="l" t="t" r="r" b="b"/>
                <a:pathLst>
                  <a:path w="209" h="242" extrusionOk="0">
                    <a:moveTo>
                      <a:pt x="209" y="242"/>
                    </a:moveTo>
                    <a:lnTo>
                      <a:pt x="0" y="122"/>
                    </a:lnTo>
                    <a:lnTo>
                      <a:pt x="209" y="0"/>
                    </a:lnTo>
                    <a:lnTo>
                      <a:pt x="209" y="2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2096" name="Google Shape;2096;g7574fcc975_0_1342"/>
              <p:cNvSpPr/>
              <p:nvPr/>
            </p:nvSpPr>
            <p:spPr>
              <a:xfrm>
                <a:off x="-2300375" y="4867609"/>
                <a:ext cx="333375" cy="384175"/>
              </a:xfrm>
              <a:custGeom>
                <a:avLst/>
                <a:gdLst/>
                <a:ahLst/>
                <a:cxnLst/>
                <a:rect l="l" t="t" r="r" b="b"/>
                <a:pathLst>
                  <a:path w="210" h="242" extrusionOk="0">
                    <a:moveTo>
                      <a:pt x="0" y="242"/>
                    </a:moveTo>
                    <a:lnTo>
                      <a:pt x="210" y="122"/>
                    </a:lnTo>
                    <a:lnTo>
                      <a:pt x="0" y="0"/>
                    </a:lnTo>
                    <a:lnTo>
                      <a:pt x="0" y="2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grpSp>
      </p:grpSp>
      <p:pic>
        <p:nvPicPr>
          <p:cNvPr id="2097" name="Google Shape;2097;g7574fcc975_0_1342"/>
          <p:cNvPicPr preferRelativeResize="0"/>
          <p:nvPr/>
        </p:nvPicPr>
        <p:blipFill rotWithShape="1">
          <a:blip r:embed="rId4">
            <a:alphaModFix/>
          </a:blip>
          <a:srcRect t="6807" b="6798"/>
          <a:stretch/>
        </p:blipFill>
        <p:spPr>
          <a:xfrm>
            <a:off x="6038170" y="917575"/>
            <a:ext cx="4463626" cy="910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g70c4b81afb_0_1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Configuring Build Promotions</a:t>
            </a:r>
            <a:endParaRPr/>
          </a:p>
        </p:txBody>
      </p:sp>
      <p:sp>
        <p:nvSpPr>
          <p:cNvPr id="2103" name="Google Shape;2103;g70c4b81afb_0_14"/>
          <p:cNvSpPr txBox="1">
            <a:spLocks noGrp="1"/>
          </p:cNvSpPr>
          <p:nvPr>
            <p:ph type="body" idx="1"/>
          </p:nvPr>
        </p:nvSpPr>
        <p:spPr>
          <a:xfrm>
            <a:off x="1902100" y="1274900"/>
            <a:ext cx="13781100" cy="687300"/>
          </a:xfrm>
          <a:prstGeom prst="rect">
            <a:avLst/>
          </a:prstGeom>
          <a:noFill/>
          <a:ln>
            <a:noFill/>
          </a:ln>
        </p:spPr>
        <p:txBody>
          <a:bodyPr spcFirstLastPara="1" wrap="square" lIns="91425" tIns="0" rIns="91425" bIns="0" anchor="t" anchorCtr="0">
            <a:noAutofit/>
          </a:bodyPr>
          <a:lstStyle/>
          <a:p>
            <a:pPr marL="1371600" lvl="0" indent="0" algn="l" rtl="0">
              <a:lnSpc>
                <a:spcPct val="115000"/>
              </a:lnSpc>
              <a:spcBef>
                <a:spcPts val="1000"/>
              </a:spcBef>
              <a:spcAft>
                <a:spcPts val="0"/>
              </a:spcAft>
              <a:buSzPts val="2800"/>
              <a:buNone/>
            </a:pPr>
            <a:r>
              <a:rPr lang="en-US">
                <a:solidFill>
                  <a:srgbClr val="434343"/>
                </a:solidFill>
              </a:rPr>
              <a:t>The screenshot below shows how to configure a build promotion:</a:t>
            </a:r>
            <a:endParaRPr sz="2200">
              <a:solidFill>
                <a:srgbClr val="434343"/>
              </a:solidFill>
              <a:latin typeface="Open Sans"/>
              <a:ea typeface="Open Sans"/>
              <a:cs typeface="Open Sans"/>
              <a:sym typeface="Open Sans"/>
            </a:endParaRPr>
          </a:p>
        </p:txBody>
      </p:sp>
      <p:pic>
        <p:nvPicPr>
          <p:cNvPr id="2104" name="Google Shape;2104;g70c4b81afb_0_14"/>
          <p:cNvPicPr preferRelativeResize="0"/>
          <p:nvPr/>
        </p:nvPicPr>
        <p:blipFill rotWithShape="1">
          <a:blip r:embed="rId3">
            <a:alphaModFix/>
          </a:blip>
          <a:srcRect/>
          <a:stretch/>
        </p:blipFill>
        <p:spPr>
          <a:xfrm>
            <a:off x="3328663" y="1959500"/>
            <a:ext cx="9399700" cy="6346299"/>
          </a:xfrm>
          <a:prstGeom prst="rect">
            <a:avLst/>
          </a:prstGeom>
          <a:noFill/>
          <a:ln>
            <a:noFill/>
          </a:ln>
        </p:spPr>
      </p:pic>
      <p:pic>
        <p:nvPicPr>
          <p:cNvPr id="2105" name="Google Shape;2105;g70c4b81afb_0_14"/>
          <p:cNvPicPr preferRelativeResize="0"/>
          <p:nvPr/>
        </p:nvPicPr>
        <p:blipFill rotWithShape="1">
          <a:blip r:embed="rId4">
            <a:alphaModFix/>
          </a:blip>
          <a:srcRect t="6807" b="6798"/>
          <a:stretch/>
        </p:blipFill>
        <p:spPr>
          <a:xfrm>
            <a:off x="4316189" y="917575"/>
            <a:ext cx="7907588" cy="910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g7574fcc975_0_141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Configuring Build Promotions</a:t>
            </a:r>
            <a:endParaRPr/>
          </a:p>
        </p:txBody>
      </p:sp>
      <p:sp>
        <p:nvSpPr>
          <p:cNvPr id="2111" name="Google Shape;2111;g7574fcc975_0_1410"/>
          <p:cNvSpPr/>
          <p:nvPr/>
        </p:nvSpPr>
        <p:spPr>
          <a:xfrm>
            <a:off x="1627101" y="2444181"/>
            <a:ext cx="378600" cy="372331"/>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g7574fcc975_0_1410"/>
          <p:cNvSpPr/>
          <p:nvPr/>
        </p:nvSpPr>
        <p:spPr>
          <a:xfrm>
            <a:off x="1627101" y="3810913"/>
            <a:ext cx="378600" cy="372331"/>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g7574fcc975_0_1410"/>
          <p:cNvSpPr/>
          <p:nvPr/>
        </p:nvSpPr>
        <p:spPr>
          <a:xfrm>
            <a:off x="1627101" y="5177645"/>
            <a:ext cx="378600" cy="372331"/>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g7574fcc975_0_1410"/>
          <p:cNvSpPr/>
          <p:nvPr/>
        </p:nvSpPr>
        <p:spPr>
          <a:xfrm>
            <a:off x="1627101" y="6544378"/>
            <a:ext cx="378600" cy="372331"/>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15" name="Google Shape;2115;g7574fcc975_0_1410"/>
          <p:cNvCxnSpPr>
            <a:stCxn id="2111" idx="4"/>
            <a:endCxn id="2112" idx="0"/>
          </p:cNvCxnSpPr>
          <p:nvPr/>
        </p:nvCxnSpPr>
        <p:spPr>
          <a:xfrm>
            <a:off x="1816401" y="2816512"/>
            <a:ext cx="0" cy="994500"/>
          </a:xfrm>
          <a:prstGeom prst="straightConnector1">
            <a:avLst/>
          </a:prstGeom>
          <a:noFill/>
          <a:ln w="19050" cap="flat" cmpd="sng">
            <a:solidFill>
              <a:srgbClr val="3F3F3F"/>
            </a:solidFill>
            <a:prstDash val="solid"/>
            <a:round/>
            <a:headEnd type="none" w="sm" len="sm"/>
            <a:tailEnd type="none" w="sm" len="sm"/>
          </a:ln>
        </p:spPr>
      </p:cxnSp>
      <p:cxnSp>
        <p:nvCxnSpPr>
          <p:cNvPr id="2116" name="Google Shape;2116;g7574fcc975_0_1410"/>
          <p:cNvCxnSpPr>
            <a:stCxn id="2112" idx="4"/>
            <a:endCxn id="2113" idx="0"/>
          </p:cNvCxnSpPr>
          <p:nvPr/>
        </p:nvCxnSpPr>
        <p:spPr>
          <a:xfrm>
            <a:off x="1816401" y="4183244"/>
            <a:ext cx="0" cy="994500"/>
          </a:xfrm>
          <a:prstGeom prst="straightConnector1">
            <a:avLst/>
          </a:prstGeom>
          <a:noFill/>
          <a:ln w="19050" cap="flat" cmpd="sng">
            <a:solidFill>
              <a:srgbClr val="3F3F3F"/>
            </a:solidFill>
            <a:prstDash val="solid"/>
            <a:round/>
            <a:headEnd type="none" w="sm" len="sm"/>
            <a:tailEnd type="none" w="sm" len="sm"/>
          </a:ln>
        </p:spPr>
      </p:cxnSp>
      <p:cxnSp>
        <p:nvCxnSpPr>
          <p:cNvPr id="2117" name="Google Shape;2117;g7574fcc975_0_1410"/>
          <p:cNvCxnSpPr>
            <a:stCxn id="2113" idx="4"/>
            <a:endCxn id="2114" idx="0"/>
          </p:cNvCxnSpPr>
          <p:nvPr/>
        </p:nvCxnSpPr>
        <p:spPr>
          <a:xfrm>
            <a:off x="1816401" y="5549976"/>
            <a:ext cx="0" cy="994500"/>
          </a:xfrm>
          <a:prstGeom prst="straightConnector1">
            <a:avLst/>
          </a:prstGeom>
          <a:noFill/>
          <a:ln w="19050" cap="flat" cmpd="sng">
            <a:solidFill>
              <a:srgbClr val="3F3F3F"/>
            </a:solidFill>
            <a:prstDash val="solid"/>
            <a:round/>
            <a:headEnd type="none" w="sm" len="sm"/>
            <a:tailEnd type="none" w="sm" len="sm"/>
          </a:ln>
        </p:spPr>
      </p:cxnSp>
      <p:sp>
        <p:nvSpPr>
          <p:cNvPr id="2118" name="Google Shape;2118;g7574fcc975_0_1410"/>
          <p:cNvSpPr/>
          <p:nvPr/>
        </p:nvSpPr>
        <p:spPr>
          <a:xfrm>
            <a:off x="2259832" y="2157753"/>
            <a:ext cx="13121399" cy="910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Build promotion can be either automatic, based on the result of a downstream build job, or manually activated by a user. </a:t>
            </a:r>
            <a:endParaRPr sz="2200" b="0" i="0" u="none" strike="noStrike" cap="none">
              <a:solidFill>
                <a:srgbClr val="3F3F3F"/>
              </a:solidFill>
              <a:latin typeface="Open Sans"/>
              <a:ea typeface="Open Sans"/>
              <a:cs typeface="Open Sans"/>
              <a:sym typeface="Open Sans"/>
            </a:endParaRPr>
          </a:p>
        </p:txBody>
      </p:sp>
      <p:sp>
        <p:nvSpPr>
          <p:cNvPr id="2119" name="Google Shape;2119;g7574fcc975_0_1410"/>
          <p:cNvSpPr/>
          <p:nvPr/>
        </p:nvSpPr>
        <p:spPr>
          <a:xfrm>
            <a:off x="2287470" y="3575335"/>
            <a:ext cx="13093801"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build promotion for the build job in the screenshot will be automatically triggered when the automated web tests are successful.</a:t>
            </a:r>
            <a:endParaRPr sz="2200" b="0" i="0" u="none" strike="noStrike" cap="none">
              <a:solidFill>
                <a:srgbClr val="3F3F3F"/>
              </a:solidFill>
              <a:latin typeface="Open Sans"/>
              <a:ea typeface="Open Sans"/>
              <a:cs typeface="Open Sans"/>
              <a:sym typeface="Open Sans"/>
            </a:endParaRPr>
          </a:p>
        </p:txBody>
      </p:sp>
      <p:sp>
        <p:nvSpPr>
          <p:cNvPr id="2120" name="Google Shape;2120;g7574fcc975_0_1410"/>
          <p:cNvSpPr/>
          <p:nvPr/>
        </p:nvSpPr>
        <p:spPr>
          <a:xfrm>
            <a:off x="2285480" y="4783501"/>
            <a:ext cx="12503099" cy="10298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 can also have certain build jobs that can only be promoted manually.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Manual build promotion is used for cases where human intervention is needed to approve a build promotion. Deployment to UAT or production are common examples.</a:t>
            </a:r>
            <a:endParaRPr sz="2200" b="0" i="0" u="none" strike="noStrike" cap="none">
              <a:solidFill>
                <a:srgbClr val="3F3F3F"/>
              </a:solidFill>
              <a:latin typeface="Open Sans"/>
              <a:ea typeface="Open Sans"/>
              <a:cs typeface="Open Sans"/>
              <a:sym typeface="Open Sans"/>
            </a:endParaRPr>
          </a:p>
        </p:txBody>
      </p:sp>
      <p:sp>
        <p:nvSpPr>
          <p:cNvPr id="2121" name="Google Shape;2121;g7574fcc975_0_1410"/>
          <p:cNvSpPr/>
          <p:nvPr/>
        </p:nvSpPr>
        <p:spPr>
          <a:xfrm>
            <a:off x="2285512" y="6328008"/>
            <a:ext cx="12672300"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 also need to tell Jenkins what to do when the build is promoted. This is done by adding actions, making build promotions extremely flexible. </a:t>
            </a:r>
            <a:endParaRPr sz="2200" b="0" i="0" u="none" strike="noStrike" cap="none">
              <a:solidFill>
                <a:srgbClr val="3F3F3F"/>
              </a:solidFill>
              <a:latin typeface="Open Sans"/>
              <a:ea typeface="Open Sans"/>
              <a:cs typeface="Open Sans"/>
              <a:sym typeface="Open Sans"/>
            </a:endParaRPr>
          </a:p>
        </p:txBody>
      </p:sp>
      <p:pic>
        <p:nvPicPr>
          <p:cNvPr id="2122" name="Google Shape;2122;g7574fcc975_0_1410"/>
          <p:cNvPicPr preferRelativeResize="0"/>
          <p:nvPr/>
        </p:nvPicPr>
        <p:blipFill rotWithShape="1">
          <a:blip r:embed="rId3">
            <a:alphaModFix/>
          </a:blip>
          <a:srcRect t="6807" b="6798"/>
          <a:stretch/>
        </p:blipFill>
        <p:spPr>
          <a:xfrm>
            <a:off x="4316189" y="917575"/>
            <a:ext cx="7907588" cy="910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g6b98159805_0_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 Pipelines</a:t>
            </a:r>
            <a:endParaRPr/>
          </a:p>
        </p:txBody>
      </p:sp>
      <p:grpSp>
        <p:nvGrpSpPr>
          <p:cNvPr id="2128" name="Google Shape;2128;g6b98159805_0_0"/>
          <p:cNvGrpSpPr/>
          <p:nvPr/>
        </p:nvGrpSpPr>
        <p:grpSpPr>
          <a:xfrm>
            <a:off x="8486931" y="3056505"/>
            <a:ext cx="2043314" cy="6090429"/>
            <a:chOff x="4691063" y="1719263"/>
            <a:chExt cx="1149350" cy="3425824"/>
          </a:xfrm>
        </p:grpSpPr>
        <p:sp>
          <p:nvSpPr>
            <p:cNvPr id="2129" name="Google Shape;2129;g6b98159805_0_0"/>
            <p:cNvSpPr/>
            <p:nvPr/>
          </p:nvSpPr>
          <p:spPr>
            <a:xfrm>
              <a:off x="5465763" y="2462213"/>
              <a:ext cx="225425" cy="30162"/>
            </a:xfrm>
            <a:custGeom>
              <a:avLst/>
              <a:gdLst/>
              <a:ahLst/>
              <a:cxnLst/>
              <a:rect l="l" t="t" r="r" b="b"/>
              <a:pathLst>
                <a:path w="128" h="17" extrusionOk="0">
                  <a:moveTo>
                    <a:pt x="119" y="0"/>
                  </a:moveTo>
                  <a:cubicBezTo>
                    <a:pt x="8" y="0"/>
                    <a:pt x="8" y="0"/>
                    <a:pt x="8" y="0"/>
                  </a:cubicBezTo>
                  <a:cubicBezTo>
                    <a:pt x="3" y="0"/>
                    <a:pt x="0" y="4"/>
                    <a:pt x="0" y="9"/>
                  </a:cubicBezTo>
                  <a:cubicBezTo>
                    <a:pt x="0" y="13"/>
                    <a:pt x="3" y="17"/>
                    <a:pt x="8" y="17"/>
                  </a:cubicBezTo>
                  <a:cubicBezTo>
                    <a:pt x="119" y="17"/>
                    <a:pt x="119" y="17"/>
                    <a:pt x="119" y="17"/>
                  </a:cubicBezTo>
                  <a:cubicBezTo>
                    <a:pt x="124" y="17"/>
                    <a:pt x="128" y="13"/>
                    <a:pt x="128" y="9"/>
                  </a:cubicBezTo>
                  <a:cubicBezTo>
                    <a:pt x="128" y="4"/>
                    <a:pt x="124" y="0"/>
                    <a:pt x="119" y="0"/>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130" name="Google Shape;2130;g6b98159805_0_0"/>
            <p:cNvSpPr/>
            <p:nvPr/>
          </p:nvSpPr>
          <p:spPr>
            <a:xfrm>
              <a:off x="4691063" y="2505075"/>
              <a:ext cx="962025" cy="2640012"/>
            </a:xfrm>
            <a:custGeom>
              <a:avLst/>
              <a:gdLst/>
              <a:ahLst/>
              <a:cxnLst/>
              <a:rect l="l" t="t" r="r" b="b"/>
              <a:pathLst>
                <a:path w="543" h="1490" extrusionOk="0">
                  <a:moveTo>
                    <a:pt x="536" y="0"/>
                  </a:moveTo>
                  <a:cubicBezTo>
                    <a:pt x="465" y="0"/>
                    <a:pt x="465" y="0"/>
                    <a:pt x="465" y="0"/>
                  </a:cubicBezTo>
                  <a:cubicBezTo>
                    <a:pt x="461" y="0"/>
                    <a:pt x="458" y="3"/>
                    <a:pt x="458" y="7"/>
                  </a:cubicBezTo>
                  <a:cubicBezTo>
                    <a:pt x="458" y="10"/>
                    <a:pt x="458" y="10"/>
                    <a:pt x="458" y="10"/>
                  </a:cubicBezTo>
                  <a:cubicBezTo>
                    <a:pt x="458" y="14"/>
                    <a:pt x="461" y="17"/>
                    <a:pt x="465" y="17"/>
                  </a:cubicBezTo>
                  <a:cubicBezTo>
                    <a:pt x="485" y="17"/>
                    <a:pt x="485" y="17"/>
                    <a:pt x="485" y="17"/>
                  </a:cubicBezTo>
                  <a:cubicBezTo>
                    <a:pt x="485" y="832"/>
                    <a:pt x="485" y="832"/>
                    <a:pt x="485" y="832"/>
                  </a:cubicBezTo>
                  <a:cubicBezTo>
                    <a:pt x="485" y="883"/>
                    <a:pt x="443" y="925"/>
                    <a:pt x="392" y="925"/>
                  </a:cubicBezTo>
                  <a:cubicBezTo>
                    <a:pt x="124" y="925"/>
                    <a:pt x="124" y="925"/>
                    <a:pt x="124" y="925"/>
                  </a:cubicBezTo>
                  <a:cubicBezTo>
                    <a:pt x="56" y="925"/>
                    <a:pt x="0" y="981"/>
                    <a:pt x="0" y="1049"/>
                  </a:cubicBezTo>
                  <a:cubicBezTo>
                    <a:pt x="0" y="1490"/>
                    <a:pt x="0" y="1490"/>
                    <a:pt x="0" y="1490"/>
                  </a:cubicBezTo>
                  <a:cubicBezTo>
                    <a:pt x="31" y="1490"/>
                    <a:pt x="31" y="1490"/>
                    <a:pt x="31" y="1490"/>
                  </a:cubicBezTo>
                  <a:cubicBezTo>
                    <a:pt x="31" y="1049"/>
                    <a:pt x="31" y="1049"/>
                    <a:pt x="31" y="1049"/>
                  </a:cubicBezTo>
                  <a:cubicBezTo>
                    <a:pt x="31" y="998"/>
                    <a:pt x="73" y="956"/>
                    <a:pt x="124" y="956"/>
                  </a:cubicBezTo>
                  <a:cubicBezTo>
                    <a:pt x="392" y="956"/>
                    <a:pt x="392" y="956"/>
                    <a:pt x="392" y="956"/>
                  </a:cubicBezTo>
                  <a:cubicBezTo>
                    <a:pt x="461" y="956"/>
                    <a:pt x="516" y="900"/>
                    <a:pt x="516" y="832"/>
                  </a:cubicBezTo>
                  <a:cubicBezTo>
                    <a:pt x="516" y="17"/>
                    <a:pt x="516" y="17"/>
                    <a:pt x="516" y="17"/>
                  </a:cubicBezTo>
                  <a:cubicBezTo>
                    <a:pt x="536" y="17"/>
                    <a:pt x="536" y="17"/>
                    <a:pt x="536" y="17"/>
                  </a:cubicBezTo>
                  <a:cubicBezTo>
                    <a:pt x="540" y="17"/>
                    <a:pt x="543" y="14"/>
                    <a:pt x="543" y="10"/>
                  </a:cubicBezTo>
                  <a:cubicBezTo>
                    <a:pt x="543" y="7"/>
                    <a:pt x="543" y="7"/>
                    <a:pt x="543" y="7"/>
                  </a:cubicBezTo>
                  <a:cubicBezTo>
                    <a:pt x="543" y="3"/>
                    <a:pt x="540" y="0"/>
                    <a:pt x="536" y="0"/>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131" name="Google Shape;2131;g6b98159805_0_0"/>
            <p:cNvSpPr/>
            <p:nvPr/>
          </p:nvSpPr>
          <p:spPr>
            <a:xfrm>
              <a:off x="5465763" y="2419350"/>
              <a:ext cx="225425" cy="30162"/>
            </a:xfrm>
            <a:custGeom>
              <a:avLst/>
              <a:gdLst/>
              <a:ahLst/>
              <a:cxnLst/>
              <a:rect l="l" t="t" r="r" b="b"/>
              <a:pathLst>
                <a:path w="128" h="17" extrusionOk="0">
                  <a:moveTo>
                    <a:pt x="119" y="0"/>
                  </a:moveTo>
                  <a:cubicBezTo>
                    <a:pt x="8" y="0"/>
                    <a:pt x="8" y="0"/>
                    <a:pt x="8" y="0"/>
                  </a:cubicBezTo>
                  <a:cubicBezTo>
                    <a:pt x="3" y="0"/>
                    <a:pt x="0" y="4"/>
                    <a:pt x="0" y="9"/>
                  </a:cubicBezTo>
                  <a:cubicBezTo>
                    <a:pt x="0" y="14"/>
                    <a:pt x="3" y="17"/>
                    <a:pt x="8" y="17"/>
                  </a:cubicBezTo>
                  <a:cubicBezTo>
                    <a:pt x="119" y="17"/>
                    <a:pt x="119" y="17"/>
                    <a:pt x="119" y="17"/>
                  </a:cubicBezTo>
                  <a:cubicBezTo>
                    <a:pt x="124" y="17"/>
                    <a:pt x="128" y="14"/>
                    <a:pt x="128" y="9"/>
                  </a:cubicBezTo>
                  <a:cubicBezTo>
                    <a:pt x="128" y="4"/>
                    <a:pt x="124" y="0"/>
                    <a:pt x="119" y="0"/>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132" name="Google Shape;2132;g6b98159805_0_0"/>
            <p:cNvSpPr/>
            <p:nvPr/>
          </p:nvSpPr>
          <p:spPr>
            <a:xfrm>
              <a:off x="5314950" y="1719263"/>
              <a:ext cx="525463" cy="688975"/>
            </a:xfrm>
            <a:custGeom>
              <a:avLst/>
              <a:gdLst/>
              <a:ahLst/>
              <a:cxnLst/>
              <a:rect l="l" t="t" r="r" b="b"/>
              <a:pathLst>
                <a:path w="297" h="389" extrusionOk="0">
                  <a:moveTo>
                    <a:pt x="212" y="372"/>
                  </a:moveTo>
                  <a:cubicBezTo>
                    <a:pt x="211" y="372"/>
                    <a:pt x="211" y="372"/>
                    <a:pt x="211" y="372"/>
                  </a:cubicBezTo>
                  <a:cubicBezTo>
                    <a:pt x="211" y="281"/>
                    <a:pt x="297" y="225"/>
                    <a:pt x="297" y="138"/>
                  </a:cubicBezTo>
                  <a:cubicBezTo>
                    <a:pt x="297" y="76"/>
                    <a:pt x="237" y="0"/>
                    <a:pt x="149" y="0"/>
                  </a:cubicBezTo>
                  <a:cubicBezTo>
                    <a:pt x="49" y="0"/>
                    <a:pt x="0" y="76"/>
                    <a:pt x="0" y="138"/>
                  </a:cubicBezTo>
                  <a:cubicBezTo>
                    <a:pt x="0" y="225"/>
                    <a:pt x="87" y="281"/>
                    <a:pt x="87" y="372"/>
                  </a:cubicBezTo>
                  <a:cubicBezTo>
                    <a:pt x="85" y="372"/>
                    <a:pt x="85" y="372"/>
                    <a:pt x="85" y="372"/>
                  </a:cubicBezTo>
                  <a:cubicBezTo>
                    <a:pt x="80" y="372"/>
                    <a:pt x="76" y="375"/>
                    <a:pt x="76" y="380"/>
                  </a:cubicBezTo>
                  <a:cubicBezTo>
                    <a:pt x="76" y="385"/>
                    <a:pt x="80" y="389"/>
                    <a:pt x="85" y="389"/>
                  </a:cubicBezTo>
                  <a:cubicBezTo>
                    <a:pt x="212" y="389"/>
                    <a:pt x="212" y="389"/>
                    <a:pt x="212" y="389"/>
                  </a:cubicBezTo>
                  <a:cubicBezTo>
                    <a:pt x="217" y="389"/>
                    <a:pt x="222" y="385"/>
                    <a:pt x="222" y="380"/>
                  </a:cubicBezTo>
                  <a:cubicBezTo>
                    <a:pt x="222" y="375"/>
                    <a:pt x="217" y="372"/>
                    <a:pt x="212" y="372"/>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grpSp>
        <p:nvGrpSpPr>
          <p:cNvPr id="2133" name="Google Shape;2133;g6b98159805_0_0"/>
          <p:cNvGrpSpPr/>
          <p:nvPr/>
        </p:nvGrpSpPr>
        <p:grpSpPr>
          <a:xfrm>
            <a:off x="5856189" y="5122398"/>
            <a:ext cx="1944536" cy="4024538"/>
            <a:chOff x="3370263" y="2881313"/>
            <a:chExt cx="1093788" cy="2263775"/>
          </a:xfrm>
        </p:grpSpPr>
        <p:sp>
          <p:nvSpPr>
            <p:cNvPr id="2134" name="Google Shape;2134;g6b98159805_0_0"/>
            <p:cNvSpPr/>
            <p:nvPr/>
          </p:nvSpPr>
          <p:spPr>
            <a:xfrm>
              <a:off x="3519488" y="3624263"/>
              <a:ext cx="227013" cy="30162"/>
            </a:xfrm>
            <a:custGeom>
              <a:avLst/>
              <a:gdLst/>
              <a:ahLst/>
              <a:cxnLst/>
              <a:rect l="l" t="t" r="r" b="b"/>
              <a:pathLst>
                <a:path w="128" h="17" extrusionOk="0">
                  <a:moveTo>
                    <a:pt x="9" y="0"/>
                  </a:moveTo>
                  <a:cubicBezTo>
                    <a:pt x="120" y="0"/>
                    <a:pt x="120" y="0"/>
                    <a:pt x="120" y="0"/>
                  </a:cubicBezTo>
                  <a:cubicBezTo>
                    <a:pt x="125" y="0"/>
                    <a:pt x="128" y="4"/>
                    <a:pt x="128" y="8"/>
                  </a:cubicBezTo>
                  <a:cubicBezTo>
                    <a:pt x="128" y="13"/>
                    <a:pt x="125" y="17"/>
                    <a:pt x="120" y="17"/>
                  </a:cubicBezTo>
                  <a:cubicBezTo>
                    <a:pt x="9" y="17"/>
                    <a:pt x="9" y="17"/>
                    <a:pt x="9" y="17"/>
                  </a:cubicBezTo>
                  <a:cubicBezTo>
                    <a:pt x="4" y="17"/>
                    <a:pt x="0" y="13"/>
                    <a:pt x="0" y="8"/>
                  </a:cubicBezTo>
                  <a:cubicBezTo>
                    <a:pt x="0" y="4"/>
                    <a:pt x="4" y="0"/>
                    <a:pt x="9"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135" name="Google Shape;2135;g6b98159805_0_0"/>
            <p:cNvSpPr/>
            <p:nvPr/>
          </p:nvSpPr>
          <p:spPr>
            <a:xfrm>
              <a:off x="3557588" y="3667125"/>
              <a:ext cx="906463" cy="1477963"/>
            </a:xfrm>
            <a:custGeom>
              <a:avLst/>
              <a:gdLst/>
              <a:ahLst/>
              <a:cxnLst/>
              <a:rect l="l" t="t" r="r" b="b"/>
              <a:pathLst>
                <a:path w="511" h="834" extrusionOk="0">
                  <a:moveTo>
                    <a:pt x="387" y="308"/>
                  </a:moveTo>
                  <a:cubicBezTo>
                    <a:pt x="438" y="308"/>
                    <a:pt x="480" y="349"/>
                    <a:pt x="480" y="401"/>
                  </a:cubicBezTo>
                  <a:cubicBezTo>
                    <a:pt x="480" y="834"/>
                    <a:pt x="480" y="834"/>
                    <a:pt x="480" y="834"/>
                  </a:cubicBezTo>
                  <a:cubicBezTo>
                    <a:pt x="511" y="834"/>
                    <a:pt x="511" y="834"/>
                    <a:pt x="511" y="834"/>
                  </a:cubicBezTo>
                  <a:cubicBezTo>
                    <a:pt x="511" y="401"/>
                    <a:pt x="511" y="401"/>
                    <a:pt x="511" y="401"/>
                  </a:cubicBezTo>
                  <a:cubicBezTo>
                    <a:pt x="511" y="332"/>
                    <a:pt x="455" y="277"/>
                    <a:pt x="387" y="277"/>
                  </a:cubicBezTo>
                  <a:cubicBezTo>
                    <a:pt x="151" y="277"/>
                    <a:pt x="151" y="277"/>
                    <a:pt x="151" y="277"/>
                  </a:cubicBezTo>
                  <a:cubicBezTo>
                    <a:pt x="100" y="277"/>
                    <a:pt x="58" y="235"/>
                    <a:pt x="58" y="184"/>
                  </a:cubicBezTo>
                  <a:cubicBezTo>
                    <a:pt x="58" y="16"/>
                    <a:pt x="58" y="16"/>
                    <a:pt x="58" y="16"/>
                  </a:cubicBezTo>
                  <a:cubicBezTo>
                    <a:pt x="78" y="16"/>
                    <a:pt x="78" y="16"/>
                    <a:pt x="78" y="16"/>
                  </a:cubicBezTo>
                  <a:cubicBezTo>
                    <a:pt x="82" y="16"/>
                    <a:pt x="85" y="13"/>
                    <a:pt x="85" y="10"/>
                  </a:cubicBezTo>
                  <a:cubicBezTo>
                    <a:pt x="85" y="6"/>
                    <a:pt x="85" y="6"/>
                    <a:pt x="85" y="6"/>
                  </a:cubicBezTo>
                  <a:cubicBezTo>
                    <a:pt x="85" y="3"/>
                    <a:pt x="82" y="0"/>
                    <a:pt x="78" y="0"/>
                  </a:cubicBezTo>
                  <a:cubicBezTo>
                    <a:pt x="7" y="0"/>
                    <a:pt x="7" y="0"/>
                    <a:pt x="7" y="0"/>
                  </a:cubicBezTo>
                  <a:cubicBezTo>
                    <a:pt x="3" y="0"/>
                    <a:pt x="0" y="3"/>
                    <a:pt x="0" y="6"/>
                  </a:cubicBezTo>
                  <a:cubicBezTo>
                    <a:pt x="0" y="10"/>
                    <a:pt x="0" y="10"/>
                    <a:pt x="0" y="10"/>
                  </a:cubicBezTo>
                  <a:cubicBezTo>
                    <a:pt x="0" y="13"/>
                    <a:pt x="3" y="16"/>
                    <a:pt x="7" y="16"/>
                  </a:cubicBezTo>
                  <a:cubicBezTo>
                    <a:pt x="27" y="16"/>
                    <a:pt x="27" y="16"/>
                    <a:pt x="27" y="16"/>
                  </a:cubicBezTo>
                  <a:cubicBezTo>
                    <a:pt x="27" y="184"/>
                    <a:pt x="27" y="184"/>
                    <a:pt x="27" y="184"/>
                  </a:cubicBezTo>
                  <a:cubicBezTo>
                    <a:pt x="27" y="252"/>
                    <a:pt x="83" y="308"/>
                    <a:pt x="151" y="308"/>
                  </a:cubicBezTo>
                  <a:lnTo>
                    <a:pt x="387" y="308"/>
                  </a:ln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136" name="Google Shape;2136;g6b98159805_0_0"/>
            <p:cNvSpPr/>
            <p:nvPr/>
          </p:nvSpPr>
          <p:spPr>
            <a:xfrm>
              <a:off x="3519488" y="3581400"/>
              <a:ext cx="227013" cy="30162"/>
            </a:xfrm>
            <a:custGeom>
              <a:avLst/>
              <a:gdLst/>
              <a:ahLst/>
              <a:cxnLst/>
              <a:rect l="l" t="t" r="r" b="b"/>
              <a:pathLst>
                <a:path w="128" h="17" extrusionOk="0">
                  <a:moveTo>
                    <a:pt x="9" y="0"/>
                  </a:moveTo>
                  <a:cubicBezTo>
                    <a:pt x="120" y="0"/>
                    <a:pt x="120" y="0"/>
                    <a:pt x="120" y="0"/>
                  </a:cubicBezTo>
                  <a:cubicBezTo>
                    <a:pt x="125" y="0"/>
                    <a:pt x="128" y="4"/>
                    <a:pt x="128" y="9"/>
                  </a:cubicBezTo>
                  <a:cubicBezTo>
                    <a:pt x="128" y="13"/>
                    <a:pt x="125" y="17"/>
                    <a:pt x="120" y="17"/>
                  </a:cubicBezTo>
                  <a:cubicBezTo>
                    <a:pt x="9" y="17"/>
                    <a:pt x="9" y="17"/>
                    <a:pt x="9" y="17"/>
                  </a:cubicBezTo>
                  <a:cubicBezTo>
                    <a:pt x="4" y="17"/>
                    <a:pt x="0" y="13"/>
                    <a:pt x="0" y="9"/>
                  </a:cubicBezTo>
                  <a:cubicBezTo>
                    <a:pt x="0" y="4"/>
                    <a:pt x="4" y="0"/>
                    <a:pt x="9"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137" name="Google Shape;2137;g6b98159805_0_0"/>
            <p:cNvSpPr/>
            <p:nvPr/>
          </p:nvSpPr>
          <p:spPr>
            <a:xfrm>
              <a:off x="3370263" y="2881313"/>
              <a:ext cx="527050" cy="688975"/>
            </a:xfrm>
            <a:custGeom>
              <a:avLst/>
              <a:gdLst/>
              <a:ahLst/>
              <a:cxnLst/>
              <a:rect l="l" t="t" r="r" b="b"/>
              <a:pathLst>
                <a:path w="297" h="388" extrusionOk="0">
                  <a:moveTo>
                    <a:pt x="85" y="371"/>
                  </a:moveTo>
                  <a:cubicBezTo>
                    <a:pt x="87" y="371"/>
                    <a:pt x="87" y="371"/>
                    <a:pt x="87" y="371"/>
                  </a:cubicBezTo>
                  <a:cubicBezTo>
                    <a:pt x="87" y="281"/>
                    <a:pt x="0" y="225"/>
                    <a:pt x="0" y="138"/>
                  </a:cubicBezTo>
                  <a:cubicBezTo>
                    <a:pt x="0" y="76"/>
                    <a:pt x="60" y="0"/>
                    <a:pt x="148" y="0"/>
                  </a:cubicBezTo>
                  <a:cubicBezTo>
                    <a:pt x="248" y="0"/>
                    <a:pt x="297" y="76"/>
                    <a:pt x="297" y="138"/>
                  </a:cubicBezTo>
                  <a:cubicBezTo>
                    <a:pt x="297" y="225"/>
                    <a:pt x="210" y="281"/>
                    <a:pt x="210" y="371"/>
                  </a:cubicBezTo>
                  <a:cubicBezTo>
                    <a:pt x="212" y="371"/>
                    <a:pt x="212" y="371"/>
                    <a:pt x="212" y="371"/>
                  </a:cubicBezTo>
                  <a:cubicBezTo>
                    <a:pt x="217" y="371"/>
                    <a:pt x="221" y="375"/>
                    <a:pt x="221" y="380"/>
                  </a:cubicBezTo>
                  <a:cubicBezTo>
                    <a:pt x="221" y="385"/>
                    <a:pt x="217" y="388"/>
                    <a:pt x="212" y="388"/>
                  </a:cubicBezTo>
                  <a:cubicBezTo>
                    <a:pt x="85" y="388"/>
                    <a:pt x="85" y="388"/>
                    <a:pt x="85" y="388"/>
                  </a:cubicBezTo>
                  <a:cubicBezTo>
                    <a:pt x="80" y="388"/>
                    <a:pt x="75" y="385"/>
                    <a:pt x="75" y="380"/>
                  </a:cubicBezTo>
                  <a:cubicBezTo>
                    <a:pt x="75" y="375"/>
                    <a:pt x="80" y="371"/>
                    <a:pt x="85" y="371"/>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grpSp>
        <p:nvGrpSpPr>
          <p:cNvPr id="2138" name="Google Shape;2138;g6b98159805_0_0"/>
          <p:cNvGrpSpPr/>
          <p:nvPr/>
        </p:nvGrpSpPr>
        <p:grpSpPr>
          <a:xfrm>
            <a:off x="4744219" y="3465734"/>
            <a:ext cx="3400821" cy="5681205"/>
            <a:chOff x="2744788" y="1949450"/>
            <a:chExt cx="1912938" cy="3195638"/>
          </a:xfrm>
        </p:grpSpPr>
        <p:sp>
          <p:nvSpPr>
            <p:cNvPr id="2139" name="Google Shape;2139;g6b98159805_0_0"/>
            <p:cNvSpPr/>
            <p:nvPr/>
          </p:nvSpPr>
          <p:spPr>
            <a:xfrm>
              <a:off x="2894013" y="2692400"/>
              <a:ext cx="228600" cy="28575"/>
            </a:xfrm>
            <a:custGeom>
              <a:avLst/>
              <a:gdLst/>
              <a:ahLst/>
              <a:cxnLst/>
              <a:rect l="l" t="t" r="r" b="b"/>
              <a:pathLst>
                <a:path w="129" h="16" extrusionOk="0">
                  <a:moveTo>
                    <a:pt x="9" y="0"/>
                  </a:moveTo>
                  <a:cubicBezTo>
                    <a:pt x="120" y="0"/>
                    <a:pt x="120" y="0"/>
                    <a:pt x="120" y="0"/>
                  </a:cubicBezTo>
                  <a:cubicBezTo>
                    <a:pt x="125" y="0"/>
                    <a:pt x="129" y="3"/>
                    <a:pt x="129" y="8"/>
                  </a:cubicBezTo>
                  <a:cubicBezTo>
                    <a:pt x="129" y="13"/>
                    <a:pt x="125" y="16"/>
                    <a:pt x="120" y="16"/>
                  </a:cubicBezTo>
                  <a:cubicBezTo>
                    <a:pt x="9" y="16"/>
                    <a:pt x="9" y="16"/>
                    <a:pt x="9" y="16"/>
                  </a:cubicBezTo>
                  <a:cubicBezTo>
                    <a:pt x="4" y="16"/>
                    <a:pt x="0" y="13"/>
                    <a:pt x="0" y="8"/>
                  </a:cubicBezTo>
                  <a:cubicBezTo>
                    <a:pt x="0" y="3"/>
                    <a:pt x="4" y="0"/>
                    <a:pt x="9" y="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140" name="Google Shape;2140;g6b98159805_0_0"/>
            <p:cNvSpPr/>
            <p:nvPr/>
          </p:nvSpPr>
          <p:spPr>
            <a:xfrm>
              <a:off x="2932113" y="2733675"/>
              <a:ext cx="1725613" cy="2411413"/>
            </a:xfrm>
            <a:custGeom>
              <a:avLst/>
              <a:gdLst/>
              <a:ahLst/>
              <a:cxnLst/>
              <a:rect l="l" t="t" r="r" b="b"/>
              <a:pathLst>
                <a:path w="973" h="1361" extrusionOk="0">
                  <a:moveTo>
                    <a:pt x="942" y="804"/>
                  </a:moveTo>
                  <a:cubicBezTo>
                    <a:pt x="942" y="1361"/>
                    <a:pt x="942" y="1361"/>
                    <a:pt x="942" y="1361"/>
                  </a:cubicBezTo>
                  <a:cubicBezTo>
                    <a:pt x="973" y="1361"/>
                    <a:pt x="973" y="1361"/>
                    <a:pt x="973" y="1361"/>
                  </a:cubicBezTo>
                  <a:cubicBezTo>
                    <a:pt x="973" y="804"/>
                    <a:pt x="973" y="804"/>
                    <a:pt x="973" y="804"/>
                  </a:cubicBezTo>
                  <a:cubicBezTo>
                    <a:pt x="973" y="736"/>
                    <a:pt x="918" y="680"/>
                    <a:pt x="849" y="680"/>
                  </a:cubicBezTo>
                  <a:cubicBezTo>
                    <a:pt x="151" y="680"/>
                    <a:pt x="151" y="680"/>
                    <a:pt x="151" y="680"/>
                  </a:cubicBezTo>
                  <a:cubicBezTo>
                    <a:pt x="100" y="680"/>
                    <a:pt x="58" y="638"/>
                    <a:pt x="58" y="587"/>
                  </a:cubicBezTo>
                  <a:cubicBezTo>
                    <a:pt x="58" y="17"/>
                    <a:pt x="58" y="17"/>
                    <a:pt x="58" y="17"/>
                  </a:cubicBezTo>
                  <a:cubicBezTo>
                    <a:pt x="78" y="17"/>
                    <a:pt x="78" y="17"/>
                    <a:pt x="78" y="17"/>
                  </a:cubicBezTo>
                  <a:cubicBezTo>
                    <a:pt x="82" y="17"/>
                    <a:pt x="85" y="14"/>
                    <a:pt x="85" y="10"/>
                  </a:cubicBezTo>
                  <a:cubicBezTo>
                    <a:pt x="85" y="7"/>
                    <a:pt x="85" y="7"/>
                    <a:pt x="85" y="7"/>
                  </a:cubicBezTo>
                  <a:cubicBezTo>
                    <a:pt x="85" y="3"/>
                    <a:pt x="82" y="0"/>
                    <a:pt x="78" y="0"/>
                  </a:cubicBezTo>
                  <a:cubicBezTo>
                    <a:pt x="7" y="0"/>
                    <a:pt x="7" y="0"/>
                    <a:pt x="7" y="0"/>
                  </a:cubicBezTo>
                  <a:cubicBezTo>
                    <a:pt x="3" y="0"/>
                    <a:pt x="0" y="3"/>
                    <a:pt x="0" y="7"/>
                  </a:cubicBezTo>
                  <a:cubicBezTo>
                    <a:pt x="0" y="10"/>
                    <a:pt x="0" y="10"/>
                    <a:pt x="0" y="10"/>
                  </a:cubicBezTo>
                  <a:cubicBezTo>
                    <a:pt x="0" y="14"/>
                    <a:pt x="3" y="17"/>
                    <a:pt x="7" y="17"/>
                  </a:cubicBezTo>
                  <a:cubicBezTo>
                    <a:pt x="27" y="17"/>
                    <a:pt x="27" y="17"/>
                    <a:pt x="27" y="17"/>
                  </a:cubicBezTo>
                  <a:cubicBezTo>
                    <a:pt x="27" y="587"/>
                    <a:pt x="27" y="587"/>
                    <a:pt x="27" y="587"/>
                  </a:cubicBezTo>
                  <a:cubicBezTo>
                    <a:pt x="27" y="655"/>
                    <a:pt x="83" y="711"/>
                    <a:pt x="151" y="711"/>
                  </a:cubicBezTo>
                  <a:cubicBezTo>
                    <a:pt x="849" y="711"/>
                    <a:pt x="849" y="711"/>
                    <a:pt x="849" y="711"/>
                  </a:cubicBezTo>
                  <a:cubicBezTo>
                    <a:pt x="900" y="711"/>
                    <a:pt x="942" y="753"/>
                    <a:pt x="942" y="804"/>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141" name="Google Shape;2141;g6b98159805_0_0"/>
            <p:cNvSpPr/>
            <p:nvPr/>
          </p:nvSpPr>
          <p:spPr>
            <a:xfrm>
              <a:off x="2894013" y="2649538"/>
              <a:ext cx="228600" cy="30162"/>
            </a:xfrm>
            <a:custGeom>
              <a:avLst/>
              <a:gdLst/>
              <a:ahLst/>
              <a:cxnLst/>
              <a:rect l="l" t="t" r="r" b="b"/>
              <a:pathLst>
                <a:path w="129" h="17" extrusionOk="0">
                  <a:moveTo>
                    <a:pt x="9" y="0"/>
                  </a:moveTo>
                  <a:cubicBezTo>
                    <a:pt x="120" y="0"/>
                    <a:pt x="120" y="0"/>
                    <a:pt x="120" y="0"/>
                  </a:cubicBezTo>
                  <a:cubicBezTo>
                    <a:pt x="125" y="0"/>
                    <a:pt x="129" y="4"/>
                    <a:pt x="129" y="8"/>
                  </a:cubicBezTo>
                  <a:cubicBezTo>
                    <a:pt x="129" y="13"/>
                    <a:pt x="125" y="17"/>
                    <a:pt x="120" y="17"/>
                  </a:cubicBezTo>
                  <a:cubicBezTo>
                    <a:pt x="9" y="17"/>
                    <a:pt x="9" y="17"/>
                    <a:pt x="9" y="17"/>
                  </a:cubicBezTo>
                  <a:cubicBezTo>
                    <a:pt x="4" y="17"/>
                    <a:pt x="0" y="13"/>
                    <a:pt x="0" y="8"/>
                  </a:cubicBezTo>
                  <a:cubicBezTo>
                    <a:pt x="0" y="4"/>
                    <a:pt x="4" y="0"/>
                    <a:pt x="9" y="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sp>
          <p:nvSpPr>
            <p:cNvPr id="2142" name="Google Shape;2142;g6b98159805_0_0"/>
            <p:cNvSpPr/>
            <p:nvPr/>
          </p:nvSpPr>
          <p:spPr>
            <a:xfrm>
              <a:off x="2744788" y="1949450"/>
              <a:ext cx="527050" cy="687387"/>
            </a:xfrm>
            <a:custGeom>
              <a:avLst/>
              <a:gdLst/>
              <a:ahLst/>
              <a:cxnLst/>
              <a:rect l="l" t="t" r="r" b="b"/>
              <a:pathLst>
                <a:path w="297" h="388" extrusionOk="0">
                  <a:moveTo>
                    <a:pt x="85" y="371"/>
                  </a:moveTo>
                  <a:cubicBezTo>
                    <a:pt x="87" y="371"/>
                    <a:pt x="87" y="371"/>
                    <a:pt x="87" y="371"/>
                  </a:cubicBezTo>
                  <a:cubicBezTo>
                    <a:pt x="87" y="281"/>
                    <a:pt x="0" y="224"/>
                    <a:pt x="0" y="137"/>
                  </a:cubicBezTo>
                  <a:cubicBezTo>
                    <a:pt x="0" y="75"/>
                    <a:pt x="60" y="0"/>
                    <a:pt x="148" y="0"/>
                  </a:cubicBezTo>
                  <a:cubicBezTo>
                    <a:pt x="248" y="0"/>
                    <a:pt x="297" y="75"/>
                    <a:pt x="297" y="137"/>
                  </a:cubicBezTo>
                  <a:cubicBezTo>
                    <a:pt x="297" y="224"/>
                    <a:pt x="210" y="281"/>
                    <a:pt x="210" y="371"/>
                  </a:cubicBezTo>
                  <a:cubicBezTo>
                    <a:pt x="212" y="371"/>
                    <a:pt x="212" y="371"/>
                    <a:pt x="212" y="371"/>
                  </a:cubicBezTo>
                  <a:cubicBezTo>
                    <a:pt x="217" y="371"/>
                    <a:pt x="221" y="375"/>
                    <a:pt x="221" y="380"/>
                  </a:cubicBezTo>
                  <a:cubicBezTo>
                    <a:pt x="221" y="384"/>
                    <a:pt x="217" y="388"/>
                    <a:pt x="212" y="388"/>
                  </a:cubicBezTo>
                  <a:cubicBezTo>
                    <a:pt x="85" y="388"/>
                    <a:pt x="85" y="388"/>
                    <a:pt x="85" y="388"/>
                  </a:cubicBezTo>
                  <a:cubicBezTo>
                    <a:pt x="80" y="388"/>
                    <a:pt x="76" y="384"/>
                    <a:pt x="76" y="380"/>
                  </a:cubicBezTo>
                  <a:cubicBezTo>
                    <a:pt x="76" y="375"/>
                    <a:pt x="80" y="371"/>
                    <a:pt x="85" y="371"/>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Calibri"/>
                <a:ea typeface="Calibri"/>
                <a:cs typeface="Calibri"/>
                <a:sym typeface="Calibri"/>
              </a:endParaRPr>
            </a:p>
          </p:txBody>
        </p:sp>
      </p:grpSp>
      <p:sp>
        <p:nvSpPr>
          <p:cNvPr id="2143" name="Google Shape;2143;g6b98159805_0_0"/>
          <p:cNvSpPr txBox="1"/>
          <p:nvPr/>
        </p:nvSpPr>
        <p:spPr>
          <a:xfrm>
            <a:off x="10860316" y="2864400"/>
            <a:ext cx="47184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The Build Pipeline plugin provides an alternative way to define downstream build jobs.</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p:txBody>
      </p:sp>
      <p:sp>
        <p:nvSpPr>
          <p:cNvPr id="2144" name="Google Shape;2144;g6b98159805_0_0"/>
          <p:cNvSpPr txBox="1"/>
          <p:nvPr/>
        </p:nvSpPr>
        <p:spPr>
          <a:xfrm>
            <a:off x="6022475" y="1814584"/>
            <a:ext cx="3573602"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44494E"/>
                </a:solidFill>
                <a:latin typeface="Open Sans"/>
                <a:ea typeface="Open Sans"/>
                <a:cs typeface="Open Sans"/>
                <a:sym typeface="Open Sans"/>
              </a:rPr>
              <a:t>A deployment pipeline is a way of orchestrating your build through a series of quality gates, with automated or manual approval processes at each stage, resulting in deployment into production.</a:t>
            </a:r>
            <a:endParaRPr sz="2200" b="0" i="0" u="none" strike="noStrike" cap="none">
              <a:solidFill>
                <a:srgbClr val="44494E"/>
              </a:solidFill>
              <a:latin typeface="Open Sans"/>
              <a:ea typeface="Open Sans"/>
              <a:cs typeface="Open Sans"/>
              <a:sym typeface="Open Sans"/>
            </a:endParaRPr>
          </a:p>
        </p:txBody>
      </p:sp>
      <p:sp>
        <p:nvSpPr>
          <p:cNvPr id="2145" name="Google Shape;2145;g6b98159805_0_0"/>
          <p:cNvSpPr txBox="1"/>
          <p:nvPr/>
        </p:nvSpPr>
        <p:spPr>
          <a:xfrm>
            <a:off x="655775" y="3441325"/>
            <a:ext cx="3938400" cy="2073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The Build Pipelines plugin takes the idea of build promotion further and helps you design and monitor deployment pipelines.</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2146" name="Google Shape;2146;g6b98159805_0_0"/>
          <p:cNvSpPr txBox="1"/>
          <p:nvPr/>
        </p:nvSpPr>
        <p:spPr>
          <a:xfrm>
            <a:off x="10755449" y="4929713"/>
            <a:ext cx="601500" cy="58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01</a:t>
            </a:r>
            <a:endParaRPr sz="1400" b="0" i="0" u="none" strike="noStrike" cap="none">
              <a:solidFill>
                <a:srgbClr val="000000"/>
              </a:solidFill>
              <a:latin typeface="Arial"/>
              <a:ea typeface="Arial"/>
              <a:cs typeface="Arial"/>
              <a:sym typeface="Arial"/>
            </a:endParaRPr>
          </a:p>
        </p:txBody>
      </p:sp>
      <p:sp>
        <p:nvSpPr>
          <p:cNvPr id="2147" name="Google Shape;2147;g6b98159805_0_0"/>
          <p:cNvSpPr txBox="1"/>
          <p:nvPr/>
        </p:nvSpPr>
        <p:spPr>
          <a:xfrm>
            <a:off x="9762315" y="3234970"/>
            <a:ext cx="601500" cy="58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03</a:t>
            </a:r>
            <a:endParaRPr sz="1400" b="0" i="0" u="none" strike="noStrike" cap="none">
              <a:solidFill>
                <a:srgbClr val="000000"/>
              </a:solidFill>
              <a:latin typeface="Arial"/>
              <a:ea typeface="Arial"/>
              <a:cs typeface="Arial"/>
              <a:sym typeface="Arial"/>
            </a:endParaRPr>
          </a:p>
        </p:txBody>
      </p:sp>
      <p:sp>
        <p:nvSpPr>
          <p:cNvPr id="2148" name="Google Shape;2148;g6b98159805_0_0"/>
          <p:cNvSpPr txBox="1"/>
          <p:nvPr/>
        </p:nvSpPr>
        <p:spPr>
          <a:xfrm>
            <a:off x="6022469" y="5305985"/>
            <a:ext cx="601500" cy="58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02</a:t>
            </a:r>
            <a:endParaRPr sz="1400" b="0" i="0" u="none" strike="noStrike" cap="none">
              <a:solidFill>
                <a:srgbClr val="000000"/>
              </a:solidFill>
              <a:latin typeface="Arial"/>
              <a:ea typeface="Arial"/>
              <a:cs typeface="Arial"/>
              <a:sym typeface="Arial"/>
            </a:endParaRPr>
          </a:p>
        </p:txBody>
      </p:sp>
      <p:sp>
        <p:nvSpPr>
          <p:cNvPr id="2149" name="Google Shape;2149;g6b98159805_0_0"/>
          <p:cNvSpPr txBox="1"/>
          <p:nvPr/>
        </p:nvSpPr>
        <p:spPr>
          <a:xfrm>
            <a:off x="4925973" y="3654069"/>
            <a:ext cx="601500" cy="58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01</a:t>
            </a:r>
            <a:endParaRPr sz="1400" b="0" i="0" u="none" strike="noStrike" cap="none">
              <a:solidFill>
                <a:srgbClr val="000000"/>
              </a:solidFill>
              <a:latin typeface="Arial"/>
              <a:ea typeface="Arial"/>
              <a:cs typeface="Arial"/>
              <a:sym typeface="Arial"/>
            </a:endParaRPr>
          </a:p>
        </p:txBody>
      </p:sp>
      <p:pic>
        <p:nvPicPr>
          <p:cNvPr id="2150" name="Google Shape;2150;g6b98159805_0_0"/>
          <p:cNvPicPr preferRelativeResize="0"/>
          <p:nvPr/>
        </p:nvPicPr>
        <p:blipFill rotWithShape="1">
          <a:blip r:embed="rId3">
            <a:alphaModFix/>
          </a:blip>
          <a:srcRect t="6807" b="6798"/>
          <a:stretch/>
        </p:blipFill>
        <p:spPr>
          <a:xfrm>
            <a:off x="6241062" y="917575"/>
            <a:ext cx="4057842" cy="910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55"/>
          <p:cNvSpPr txBox="1">
            <a:spLocks noGrp="1"/>
          </p:cNvSpPr>
          <p:nvPr>
            <p:ph type="body" idx="2"/>
          </p:nvPr>
        </p:nvSpPr>
        <p:spPr>
          <a:xfrm>
            <a:off x="3289856" y="828311"/>
            <a:ext cx="11795543"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rgbClr val="3F3F3F"/>
              </a:buClr>
              <a:buSzPts val="2800"/>
              <a:buNone/>
            </a:pPr>
            <a:r>
              <a:rPr lang="en-US"/>
              <a:t>Which of the following is NOT a type of Jenkins build job?</a:t>
            </a:r>
            <a:endParaRPr/>
          </a:p>
        </p:txBody>
      </p:sp>
      <p:sp>
        <p:nvSpPr>
          <p:cNvPr id="2160" name="Google Shape;2160;p5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Freestyle jobs</a:t>
            </a:r>
            <a:endParaRPr/>
          </a:p>
        </p:txBody>
      </p:sp>
      <p:sp>
        <p:nvSpPr>
          <p:cNvPr id="2161" name="Google Shape;2161;p5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Pipelines</a:t>
            </a:r>
            <a:endParaRPr/>
          </a:p>
        </p:txBody>
      </p:sp>
      <p:sp>
        <p:nvSpPr>
          <p:cNvPr id="2162" name="Google Shape;2162;p5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External jobs</a:t>
            </a:r>
            <a:endParaRPr/>
          </a:p>
        </p:txBody>
      </p:sp>
      <p:sp>
        <p:nvSpPr>
          <p:cNvPr id="2163" name="Google Shape;2163;p5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Maven projects</a:t>
            </a:r>
            <a:endParaRPr/>
          </a:p>
        </p:txBody>
      </p:sp>
      <p:sp>
        <p:nvSpPr>
          <p:cNvPr id="2164" name="Google Shape;2164;p55"/>
          <p:cNvSpPr txBox="1">
            <a:spLocks noGrp="1"/>
          </p:cNvSpPr>
          <p:nvPr>
            <p:ph type="body" idx="1"/>
          </p:nvPr>
        </p:nvSpPr>
        <p:spPr>
          <a:xfrm>
            <a:off x="1147401" y="1481328"/>
            <a:ext cx="20403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Clr>
                <a:schemeClr val="lt1"/>
              </a:buClr>
              <a:buSzPts val="2800"/>
              <a:buFont typeface="Arial"/>
              <a:buNone/>
            </a:pPr>
            <a:r>
              <a:rPr lang="en-US"/>
              <a:t>1</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56"/>
          <p:cNvSpPr txBox="1">
            <a:spLocks noGrp="1"/>
          </p:cNvSpPr>
          <p:nvPr>
            <p:ph type="body" idx="2"/>
          </p:nvPr>
        </p:nvSpPr>
        <p:spPr>
          <a:xfrm>
            <a:off x="3288331" y="826129"/>
            <a:ext cx="11647725"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rgbClr val="3F3F3F"/>
              </a:buClr>
              <a:buSzPts val="2800"/>
              <a:buNone/>
            </a:pPr>
            <a:r>
              <a:rPr lang="en-US"/>
              <a:t>Which of the following is NOT a type of Jenkins build job?</a:t>
            </a:r>
            <a:endParaRPr/>
          </a:p>
        </p:txBody>
      </p:sp>
      <p:sp>
        <p:nvSpPr>
          <p:cNvPr id="2170" name="Google Shape;2170;p5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Freestyle jobs</a:t>
            </a:r>
            <a:endParaRPr/>
          </a:p>
        </p:txBody>
      </p:sp>
      <p:sp>
        <p:nvSpPr>
          <p:cNvPr id="2171" name="Google Shape;2171;p5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Pipelines</a:t>
            </a:r>
            <a:endParaRPr/>
          </a:p>
        </p:txBody>
      </p:sp>
      <p:sp>
        <p:nvSpPr>
          <p:cNvPr id="2172" name="Google Shape;2172;p5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External jobs</a:t>
            </a:r>
            <a:endParaRPr/>
          </a:p>
        </p:txBody>
      </p:sp>
      <p:sp>
        <p:nvSpPr>
          <p:cNvPr id="2173" name="Google Shape;2173;p5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Maven projects</a:t>
            </a:r>
            <a:endParaRPr/>
          </a:p>
        </p:txBody>
      </p:sp>
      <p:sp>
        <p:nvSpPr>
          <p:cNvPr id="2174" name="Google Shape;2174;p56"/>
          <p:cNvSpPr txBox="1">
            <a:spLocks noGrp="1"/>
          </p:cNvSpPr>
          <p:nvPr>
            <p:ph type="body" idx="1"/>
          </p:nvPr>
        </p:nvSpPr>
        <p:spPr>
          <a:xfrm>
            <a:off x="1319944" y="147914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Clr>
                <a:schemeClr val="lt1"/>
              </a:buClr>
              <a:buSzPts val="2800"/>
              <a:buFont typeface="Arial"/>
              <a:buNone/>
            </a:pPr>
            <a:r>
              <a:rPr lang="en-US"/>
              <a:t>1</a:t>
            </a:r>
            <a:endParaRPr/>
          </a:p>
        </p:txBody>
      </p:sp>
      <p:sp>
        <p:nvSpPr>
          <p:cNvPr id="2175" name="Google Shape;2175;p56"/>
          <p:cNvSpPr txBox="1">
            <a:spLocks noGrp="1"/>
          </p:cNvSpPr>
          <p:nvPr>
            <p:ph type="body" idx="3"/>
          </p:nvPr>
        </p:nvSpPr>
        <p:spPr>
          <a:xfrm>
            <a:off x="1035675" y="7657670"/>
            <a:ext cx="14934000" cy="998700"/>
          </a:xfrm>
          <a:prstGeom prst="rect">
            <a:avLst/>
          </a:prstGeom>
          <a:noFill/>
          <a:ln>
            <a:noFill/>
          </a:ln>
        </p:spPr>
        <p:txBody>
          <a:bodyPr spcFirstLastPara="1" wrap="square" lIns="91425" tIns="45700" rIns="91425" bIns="45700" anchor="t" anchorCtr="0">
            <a:normAutofit/>
          </a:bodyPr>
          <a:lstStyle/>
          <a:p>
            <a:pPr marL="30163" lvl="0" indent="0" algn="l" rtl="0">
              <a:lnSpc>
                <a:spcPct val="90000"/>
              </a:lnSpc>
              <a:spcBef>
                <a:spcPts val="1000"/>
              </a:spcBef>
              <a:spcAft>
                <a:spcPts val="0"/>
              </a:spcAft>
              <a:buClr>
                <a:srgbClr val="3F3F3F"/>
              </a:buClr>
              <a:buSzPts val="2800"/>
              <a:buNone/>
            </a:pPr>
            <a:r>
              <a:rPr lang="en-US"/>
              <a:t>While Pipelines and jobs can be used to achieve the same functionality, they’re inherently different. A Pipeline is a Groovy-based definition of steps in a build.</a:t>
            </a:r>
            <a:endParaRPr/>
          </a:p>
        </p:txBody>
      </p:sp>
      <p:sp>
        <p:nvSpPr>
          <p:cNvPr id="2176" name="Google Shape;2176;p56"/>
          <p:cNvSpPr txBox="1">
            <a:spLocks noGrp="1"/>
          </p:cNvSpPr>
          <p:nvPr>
            <p:ph type="body" idx="4"/>
          </p:nvPr>
        </p:nvSpPr>
        <p:spPr>
          <a:xfrm>
            <a:off x="3744755" y="7159557"/>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Clr>
                <a:srgbClr val="EC6B14"/>
              </a:buClr>
              <a:buSzPts val="2800"/>
              <a:buNone/>
            </a:pPr>
            <a:r>
              <a:rPr lang="en-US">
                <a:solidFill>
                  <a:srgbClr val="EC6B14"/>
                </a:solidFill>
              </a:rPr>
              <a:t>A</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57"/>
          <p:cNvSpPr txBox="1">
            <a:spLocks noGrp="1"/>
          </p:cNvSpPr>
          <p:nvPr>
            <p:ph type="body" idx="2"/>
          </p:nvPr>
        </p:nvSpPr>
        <p:spPr>
          <a:xfrm>
            <a:off x="3289856" y="828311"/>
            <a:ext cx="11795543"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rgbClr val="3F3F3F"/>
              </a:buClr>
              <a:buSzPts val="2800"/>
              <a:buNone/>
            </a:pPr>
            <a:r>
              <a:rPr lang="en-US"/>
              <a:t>Which of the following is NOT a post-build action?</a:t>
            </a:r>
            <a:endParaRPr/>
          </a:p>
        </p:txBody>
      </p:sp>
      <p:sp>
        <p:nvSpPr>
          <p:cNvPr id="2182" name="Google Shape;2182;p5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Archive build results</a:t>
            </a:r>
            <a:endParaRPr/>
          </a:p>
        </p:txBody>
      </p:sp>
      <p:sp>
        <p:nvSpPr>
          <p:cNvPr id="2183" name="Google Shape;2183;p5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Send notifications</a:t>
            </a:r>
            <a:endParaRPr/>
          </a:p>
        </p:txBody>
      </p:sp>
      <p:sp>
        <p:nvSpPr>
          <p:cNvPr id="2184" name="Google Shape;2184;p5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Delete workspace before build</a:t>
            </a:r>
            <a:endParaRPr/>
          </a:p>
        </p:txBody>
      </p:sp>
      <p:sp>
        <p:nvSpPr>
          <p:cNvPr id="2185" name="Google Shape;2185;p5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Delete workspace after build</a:t>
            </a:r>
            <a:endParaRPr/>
          </a:p>
        </p:txBody>
      </p:sp>
      <p:sp>
        <p:nvSpPr>
          <p:cNvPr id="2186" name="Google Shape;2186;p57"/>
          <p:cNvSpPr txBox="1">
            <a:spLocks noGrp="1"/>
          </p:cNvSpPr>
          <p:nvPr>
            <p:ph type="body" idx="1"/>
          </p:nvPr>
        </p:nvSpPr>
        <p:spPr>
          <a:xfrm>
            <a:off x="1147401" y="1481328"/>
            <a:ext cx="20403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Clr>
                <a:schemeClr val="lt1"/>
              </a:buClr>
              <a:buSzPts val="2800"/>
              <a:buFont typeface="Arial"/>
              <a:buNone/>
            </a:pPr>
            <a:r>
              <a:rPr lang="en-US"/>
              <a:t>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65c194c899_0_3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General Configurations</a:t>
            </a:r>
            <a:endParaRPr/>
          </a:p>
        </p:txBody>
      </p:sp>
      <p:sp>
        <p:nvSpPr>
          <p:cNvPr id="1051" name="Google Shape;1051;g65c194c899_0_39"/>
          <p:cNvSpPr/>
          <p:nvPr/>
        </p:nvSpPr>
        <p:spPr>
          <a:xfrm>
            <a:off x="2377410" y="2074850"/>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Discard Old Builds option:</a:t>
            </a:r>
            <a:endParaRPr sz="2200" b="0" i="0" u="none" strike="noStrike" cap="none">
              <a:solidFill>
                <a:srgbClr val="3F3F3F"/>
              </a:solidFill>
              <a:latin typeface="Open Sans"/>
              <a:ea typeface="Open Sans"/>
              <a:cs typeface="Open Sans"/>
              <a:sym typeface="Open Sans"/>
            </a:endParaRPr>
          </a:p>
        </p:txBody>
      </p:sp>
      <p:sp>
        <p:nvSpPr>
          <p:cNvPr id="1052" name="Google Shape;1052;g65c194c899_0_39"/>
          <p:cNvSpPr txBox="1"/>
          <p:nvPr/>
        </p:nvSpPr>
        <p:spPr>
          <a:xfrm>
            <a:off x="2634588" y="2824550"/>
            <a:ext cx="11244000" cy="2333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a:t>
            </a:r>
            <a:r>
              <a:rPr lang="en-US" sz="2200" b="0" i="1" u="none" strike="noStrike" cap="none">
                <a:solidFill>
                  <a:srgbClr val="3F3F3F"/>
                </a:solidFill>
                <a:latin typeface="Open Sans"/>
                <a:ea typeface="Open Sans"/>
                <a:cs typeface="Open Sans"/>
                <a:sym typeface="Open Sans"/>
              </a:rPr>
              <a:t> Discard Old Builds</a:t>
            </a:r>
            <a:r>
              <a:rPr lang="en-US" sz="2200" b="0" i="0" u="none" strike="noStrike" cap="none">
                <a:solidFill>
                  <a:srgbClr val="3F3F3F"/>
                </a:solidFill>
                <a:latin typeface="Open Sans"/>
                <a:ea typeface="Open Sans"/>
                <a:cs typeface="Open Sans"/>
                <a:sym typeface="Open Sans"/>
              </a:rPr>
              <a:t> option gives the provision to limit the number of builds stored in the build history. </a:t>
            </a:r>
            <a:endParaRPr/>
          </a:p>
          <a:p>
            <a:pPr marL="342900" marR="0" lvl="0"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Jenkins can be configured to keep only the recent builds or a specified number of builds. </a:t>
            </a:r>
            <a:endParaRPr/>
          </a:p>
          <a:p>
            <a:pPr marL="342900" marR="0" lvl="0"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Particular builds can be kept forever using the</a:t>
            </a:r>
            <a:r>
              <a:rPr lang="en-US" sz="2200" b="0" i="1" u="none" strike="noStrike" cap="none">
                <a:solidFill>
                  <a:srgbClr val="3F3F3F"/>
                </a:solidFill>
                <a:latin typeface="Open Sans"/>
                <a:ea typeface="Open Sans"/>
                <a:cs typeface="Open Sans"/>
                <a:sym typeface="Open Sans"/>
              </a:rPr>
              <a:t> Keep forever</a:t>
            </a:r>
            <a:r>
              <a:rPr lang="en-US" sz="2200" b="0" i="0" u="none" strike="noStrike" cap="none">
                <a:solidFill>
                  <a:srgbClr val="3F3F3F"/>
                </a:solidFill>
                <a:latin typeface="Open Sans"/>
                <a:ea typeface="Open Sans"/>
                <a:cs typeface="Open Sans"/>
                <a:sym typeface="Open Sans"/>
              </a:rPr>
              <a:t> button on the build details page.</a:t>
            </a:r>
            <a:endParaRPr sz="2200" b="0" i="0" u="none" strike="noStrike" cap="none">
              <a:solidFill>
                <a:srgbClr val="3F3F3F"/>
              </a:solidFill>
              <a:latin typeface="Open Sans"/>
              <a:ea typeface="Open Sans"/>
              <a:cs typeface="Open Sans"/>
              <a:sym typeface="Open Sans"/>
            </a:endParaRPr>
          </a:p>
        </p:txBody>
      </p:sp>
      <p:pic>
        <p:nvPicPr>
          <p:cNvPr id="1053" name="Google Shape;1053;g65c194c899_0_39"/>
          <p:cNvPicPr preferRelativeResize="0"/>
          <p:nvPr/>
        </p:nvPicPr>
        <p:blipFill rotWithShape="1">
          <a:blip r:embed="rId3">
            <a:alphaModFix/>
          </a:blip>
          <a:srcRect t="6807" b="6798"/>
          <a:stretch/>
        </p:blipFill>
        <p:spPr>
          <a:xfrm>
            <a:off x="5548707" y="917575"/>
            <a:ext cx="5400988" cy="910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58"/>
          <p:cNvSpPr txBox="1">
            <a:spLocks noGrp="1"/>
          </p:cNvSpPr>
          <p:nvPr>
            <p:ph type="body" idx="2"/>
          </p:nvPr>
        </p:nvSpPr>
        <p:spPr>
          <a:xfrm>
            <a:off x="3288331" y="826129"/>
            <a:ext cx="11647725"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rgbClr val="3F3F3F"/>
              </a:buClr>
              <a:buSzPts val="2800"/>
              <a:buNone/>
            </a:pPr>
            <a:r>
              <a:rPr lang="en-US"/>
              <a:t>Which of the following is NOT a post-build action?</a:t>
            </a:r>
            <a:endParaRPr/>
          </a:p>
        </p:txBody>
      </p:sp>
      <p:sp>
        <p:nvSpPr>
          <p:cNvPr id="2192" name="Google Shape;2192;p5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Archive build results</a:t>
            </a:r>
            <a:endParaRPr/>
          </a:p>
        </p:txBody>
      </p:sp>
      <p:sp>
        <p:nvSpPr>
          <p:cNvPr id="2193" name="Google Shape;2193;p5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Send notifications</a:t>
            </a:r>
            <a:endParaRPr/>
          </a:p>
        </p:txBody>
      </p:sp>
      <p:sp>
        <p:nvSpPr>
          <p:cNvPr id="2194" name="Google Shape;2194;p5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Delete workspace before build</a:t>
            </a:r>
            <a:endParaRPr/>
          </a:p>
        </p:txBody>
      </p:sp>
      <p:sp>
        <p:nvSpPr>
          <p:cNvPr id="2195" name="Google Shape;2195;p5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Delete workspace after build</a:t>
            </a:r>
            <a:endParaRPr/>
          </a:p>
        </p:txBody>
      </p:sp>
      <p:sp>
        <p:nvSpPr>
          <p:cNvPr id="2196" name="Google Shape;2196;p58"/>
          <p:cNvSpPr txBox="1">
            <a:spLocks noGrp="1"/>
          </p:cNvSpPr>
          <p:nvPr>
            <p:ph type="body" idx="1"/>
          </p:nvPr>
        </p:nvSpPr>
        <p:spPr>
          <a:xfrm>
            <a:off x="1319944" y="147914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Clr>
                <a:schemeClr val="lt1"/>
              </a:buClr>
              <a:buSzPts val="2800"/>
              <a:buFont typeface="Arial"/>
              <a:buNone/>
            </a:pPr>
            <a:r>
              <a:rPr lang="en-US"/>
              <a:t>2</a:t>
            </a:r>
            <a:endParaRPr/>
          </a:p>
        </p:txBody>
      </p:sp>
      <p:sp>
        <p:nvSpPr>
          <p:cNvPr id="2197" name="Google Shape;2197;p58"/>
          <p:cNvSpPr txBox="1">
            <a:spLocks noGrp="1"/>
          </p:cNvSpPr>
          <p:nvPr>
            <p:ph type="body" idx="3"/>
          </p:nvPr>
        </p:nvSpPr>
        <p:spPr>
          <a:xfrm>
            <a:off x="1035675" y="7657670"/>
            <a:ext cx="14934000" cy="998700"/>
          </a:xfrm>
          <a:prstGeom prst="rect">
            <a:avLst/>
          </a:prstGeom>
          <a:noFill/>
          <a:ln>
            <a:noFill/>
          </a:ln>
        </p:spPr>
        <p:txBody>
          <a:bodyPr spcFirstLastPara="1" wrap="square" lIns="91425" tIns="45700" rIns="91425" bIns="45700" anchor="t" anchorCtr="0">
            <a:normAutofit/>
          </a:bodyPr>
          <a:lstStyle/>
          <a:p>
            <a:pPr marL="30163" lvl="0" indent="0" algn="l" rtl="0">
              <a:lnSpc>
                <a:spcPct val="90000"/>
              </a:lnSpc>
              <a:spcBef>
                <a:spcPts val="1000"/>
              </a:spcBef>
              <a:spcAft>
                <a:spcPts val="0"/>
              </a:spcAft>
              <a:buClr>
                <a:srgbClr val="3F3F3F"/>
              </a:buClr>
              <a:buSzPts val="2800"/>
              <a:buNone/>
            </a:pPr>
            <a:r>
              <a:rPr lang="en-US"/>
              <a:t>‘Delete workspace before build’ is a </a:t>
            </a:r>
            <a:r>
              <a:rPr lang="en-US" i="1"/>
              <a:t>Build Environment </a:t>
            </a:r>
            <a:r>
              <a:rPr lang="en-US"/>
              <a:t>configuration option.</a:t>
            </a:r>
            <a:endParaRPr/>
          </a:p>
        </p:txBody>
      </p:sp>
      <p:sp>
        <p:nvSpPr>
          <p:cNvPr id="2198" name="Google Shape;2198;p58"/>
          <p:cNvSpPr txBox="1">
            <a:spLocks noGrp="1"/>
          </p:cNvSpPr>
          <p:nvPr>
            <p:ph type="body" idx="4"/>
          </p:nvPr>
        </p:nvSpPr>
        <p:spPr>
          <a:xfrm>
            <a:off x="3744755" y="7159557"/>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Clr>
                <a:srgbClr val="EC6B14"/>
              </a:buClr>
              <a:buSzPts val="2800"/>
              <a:buNone/>
            </a:pPr>
            <a:r>
              <a:rPr lang="en-US">
                <a:solidFill>
                  <a:srgbClr val="EC6B14"/>
                </a:solidFill>
              </a:rPr>
              <a:t>C</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59"/>
          <p:cNvSpPr txBox="1">
            <a:spLocks noGrp="1"/>
          </p:cNvSpPr>
          <p:nvPr>
            <p:ph type="body" idx="2"/>
          </p:nvPr>
        </p:nvSpPr>
        <p:spPr>
          <a:xfrm>
            <a:off x="3289856" y="828311"/>
            <a:ext cx="11795543"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rgbClr val="3F3F3F"/>
              </a:buClr>
              <a:buSzPts val="2800"/>
              <a:buNone/>
            </a:pPr>
            <a:r>
              <a:rPr lang="en-US"/>
              <a:t>A multi-configuration job is also known as a ___________________.</a:t>
            </a:r>
            <a:endParaRPr/>
          </a:p>
        </p:txBody>
      </p:sp>
      <p:sp>
        <p:nvSpPr>
          <p:cNvPr id="2204" name="Google Shape;2204;p5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Hierarchical Job</a:t>
            </a:r>
            <a:endParaRPr/>
          </a:p>
        </p:txBody>
      </p:sp>
      <p:sp>
        <p:nvSpPr>
          <p:cNvPr id="2205" name="Google Shape;2205;p5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Recursive Job</a:t>
            </a:r>
            <a:endParaRPr/>
          </a:p>
        </p:txBody>
      </p:sp>
      <p:sp>
        <p:nvSpPr>
          <p:cNvPr id="2206" name="Google Shape;2206;p5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Multi-file Job</a:t>
            </a:r>
            <a:endParaRPr/>
          </a:p>
        </p:txBody>
      </p:sp>
      <p:sp>
        <p:nvSpPr>
          <p:cNvPr id="2207" name="Google Shape;2207;p5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Matrix Job</a:t>
            </a:r>
            <a:endParaRPr/>
          </a:p>
        </p:txBody>
      </p:sp>
      <p:sp>
        <p:nvSpPr>
          <p:cNvPr id="2208" name="Google Shape;2208;p59"/>
          <p:cNvSpPr txBox="1">
            <a:spLocks noGrp="1"/>
          </p:cNvSpPr>
          <p:nvPr>
            <p:ph type="body" idx="1"/>
          </p:nvPr>
        </p:nvSpPr>
        <p:spPr>
          <a:xfrm>
            <a:off x="1147401" y="1481328"/>
            <a:ext cx="20403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Clr>
                <a:schemeClr val="lt1"/>
              </a:buClr>
              <a:buSzPts val="2800"/>
              <a:buFont typeface="Arial"/>
              <a:buNone/>
            </a:pPr>
            <a:r>
              <a:rPr lang="en-US"/>
              <a:t>3</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60"/>
          <p:cNvSpPr txBox="1">
            <a:spLocks noGrp="1"/>
          </p:cNvSpPr>
          <p:nvPr>
            <p:ph type="body" idx="2"/>
          </p:nvPr>
        </p:nvSpPr>
        <p:spPr>
          <a:xfrm>
            <a:off x="3288331" y="826129"/>
            <a:ext cx="11647725"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rgbClr val="3F3F3F"/>
              </a:buClr>
              <a:buSzPts val="2800"/>
              <a:buNone/>
            </a:pPr>
            <a:r>
              <a:rPr lang="en-US"/>
              <a:t>A multi-configuration job is also known as a ___________________.</a:t>
            </a:r>
            <a:endParaRPr/>
          </a:p>
        </p:txBody>
      </p:sp>
      <p:sp>
        <p:nvSpPr>
          <p:cNvPr id="2214" name="Google Shape;2214;p6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Hierarchical Job</a:t>
            </a:r>
            <a:endParaRPr/>
          </a:p>
        </p:txBody>
      </p:sp>
      <p:sp>
        <p:nvSpPr>
          <p:cNvPr id="2215" name="Google Shape;2215;p6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Recursive Job</a:t>
            </a:r>
            <a:endParaRPr/>
          </a:p>
        </p:txBody>
      </p:sp>
      <p:sp>
        <p:nvSpPr>
          <p:cNvPr id="2216" name="Google Shape;2216;p6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Multi-file Job</a:t>
            </a:r>
            <a:endParaRPr/>
          </a:p>
        </p:txBody>
      </p:sp>
      <p:sp>
        <p:nvSpPr>
          <p:cNvPr id="2217" name="Google Shape;2217;p6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Matrix Job</a:t>
            </a:r>
            <a:endParaRPr/>
          </a:p>
        </p:txBody>
      </p:sp>
      <p:sp>
        <p:nvSpPr>
          <p:cNvPr id="2218" name="Google Shape;2218;p60"/>
          <p:cNvSpPr txBox="1">
            <a:spLocks noGrp="1"/>
          </p:cNvSpPr>
          <p:nvPr>
            <p:ph type="body" idx="1"/>
          </p:nvPr>
        </p:nvSpPr>
        <p:spPr>
          <a:xfrm>
            <a:off x="1319944" y="147914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Clr>
                <a:schemeClr val="lt1"/>
              </a:buClr>
              <a:buSzPts val="2800"/>
              <a:buFont typeface="Arial"/>
              <a:buNone/>
            </a:pPr>
            <a:r>
              <a:rPr lang="en-US"/>
              <a:t>3</a:t>
            </a:r>
            <a:endParaRPr/>
          </a:p>
        </p:txBody>
      </p:sp>
      <p:sp>
        <p:nvSpPr>
          <p:cNvPr id="2219" name="Google Shape;2219;p60"/>
          <p:cNvSpPr txBox="1">
            <a:spLocks noGrp="1"/>
          </p:cNvSpPr>
          <p:nvPr>
            <p:ph type="body" idx="3"/>
          </p:nvPr>
        </p:nvSpPr>
        <p:spPr>
          <a:xfrm>
            <a:off x="1035675" y="7657670"/>
            <a:ext cx="14934000" cy="998700"/>
          </a:xfrm>
          <a:prstGeom prst="rect">
            <a:avLst/>
          </a:prstGeom>
          <a:noFill/>
          <a:ln>
            <a:noFill/>
          </a:ln>
        </p:spPr>
        <p:txBody>
          <a:bodyPr spcFirstLastPara="1" wrap="square" lIns="91425" tIns="45700" rIns="91425" bIns="45700" anchor="t" anchorCtr="0">
            <a:normAutofit/>
          </a:bodyPr>
          <a:lstStyle/>
          <a:p>
            <a:pPr marL="30163" lvl="0" indent="0" algn="l" rtl="0">
              <a:lnSpc>
                <a:spcPct val="90000"/>
              </a:lnSpc>
              <a:spcBef>
                <a:spcPts val="1000"/>
              </a:spcBef>
              <a:spcAft>
                <a:spcPts val="0"/>
              </a:spcAft>
              <a:buClr>
                <a:srgbClr val="3F3F3F"/>
              </a:buClr>
              <a:buSzPts val="2800"/>
              <a:buNone/>
            </a:pPr>
            <a:r>
              <a:rPr lang="en-US"/>
              <a:t>A multi-configuration job is also known as a matrix job.</a:t>
            </a:r>
            <a:endParaRPr/>
          </a:p>
        </p:txBody>
      </p:sp>
      <p:sp>
        <p:nvSpPr>
          <p:cNvPr id="2220" name="Google Shape;2220;p60"/>
          <p:cNvSpPr txBox="1">
            <a:spLocks noGrp="1"/>
          </p:cNvSpPr>
          <p:nvPr>
            <p:ph type="body" idx="4"/>
          </p:nvPr>
        </p:nvSpPr>
        <p:spPr>
          <a:xfrm>
            <a:off x="3744755" y="7159557"/>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Clr>
                <a:srgbClr val="EC6B14"/>
              </a:buClr>
              <a:buSzPts val="2800"/>
              <a:buNone/>
            </a:pPr>
            <a:r>
              <a:rPr lang="en-US">
                <a:solidFill>
                  <a:srgbClr val="EC6B14"/>
                </a:solidFill>
              </a:rPr>
              <a:t>D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61"/>
          <p:cNvSpPr txBox="1">
            <a:spLocks noGrp="1"/>
          </p:cNvSpPr>
          <p:nvPr>
            <p:ph type="body" idx="2"/>
          </p:nvPr>
        </p:nvSpPr>
        <p:spPr>
          <a:xfrm>
            <a:off x="3289856" y="828311"/>
            <a:ext cx="11795543"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1100"/>
              <a:buNone/>
            </a:pPr>
            <a:r>
              <a:rPr lang="en-US"/>
              <a:t>How many artifacts can one build job store using the </a:t>
            </a:r>
            <a:r>
              <a:rPr lang="en-US" i="1"/>
              <a:t>Archive the artifacts </a:t>
            </a:r>
            <a:r>
              <a:rPr lang="en-US"/>
              <a:t>option?</a:t>
            </a:r>
            <a:endParaRPr/>
          </a:p>
        </p:txBody>
      </p:sp>
      <p:sp>
        <p:nvSpPr>
          <p:cNvPr id="2226" name="Google Shape;2226;p6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One</a:t>
            </a:r>
            <a:endParaRPr/>
          </a:p>
        </p:txBody>
      </p:sp>
      <p:sp>
        <p:nvSpPr>
          <p:cNvPr id="2227" name="Google Shape;2227;p6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Three</a:t>
            </a:r>
            <a:endParaRPr/>
          </a:p>
        </p:txBody>
      </p:sp>
      <p:sp>
        <p:nvSpPr>
          <p:cNvPr id="2228" name="Google Shape;2228;p6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Five</a:t>
            </a:r>
            <a:endParaRPr/>
          </a:p>
        </p:txBody>
      </p:sp>
      <p:sp>
        <p:nvSpPr>
          <p:cNvPr id="2229" name="Google Shape;2229;p6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Unlimited</a:t>
            </a:r>
            <a:endParaRPr/>
          </a:p>
        </p:txBody>
      </p:sp>
      <p:sp>
        <p:nvSpPr>
          <p:cNvPr id="2230" name="Google Shape;2230;p61"/>
          <p:cNvSpPr txBox="1">
            <a:spLocks noGrp="1"/>
          </p:cNvSpPr>
          <p:nvPr>
            <p:ph type="body" idx="1"/>
          </p:nvPr>
        </p:nvSpPr>
        <p:spPr>
          <a:xfrm>
            <a:off x="1147401" y="1481328"/>
            <a:ext cx="20403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Clr>
                <a:schemeClr val="lt1"/>
              </a:buClr>
              <a:buSzPts val="2800"/>
              <a:buFont typeface="Arial"/>
              <a:buNone/>
            </a:pPr>
            <a:r>
              <a:rPr lang="en-US"/>
              <a:t>4</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62"/>
          <p:cNvSpPr txBox="1">
            <a:spLocks noGrp="1"/>
          </p:cNvSpPr>
          <p:nvPr>
            <p:ph type="body" idx="2"/>
          </p:nvPr>
        </p:nvSpPr>
        <p:spPr>
          <a:xfrm>
            <a:off x="3288331" y="826129"/>
            <a:ext cx="11647725"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1100"/>
              <a:buNone/>
            </a:pPr>
            <a:r>
              <a:rPr lang="en-US"/>
              <a:t>How many artifacts can one build job store using the </a:t>
            </a:r>
            <a:r>
              <a:rPr lang="en-US" i="1"/>
              <a:t>Archive the artifacts </a:t>
            </a:r>
            <a:r>
              <a:rPr lang="en-US"/>
              <a:t>option?</a:t>
            </a:r>
            <a:endParaRPr/>
          </a:p>
        </p:txBody>
      </p:sp>
      <p:sp>
        <p:nvSpPr>
          <p:cNvPr id="2236" name="Google Shape;2236;p6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One</a:t>
            </a:r>
            <a:endParaRPr/>
          </a:p>
        </p:txBody>
      </p:sp>
      <p:sp>
        <p:nvSpPr>
          <p:cNvPr id="2237" name="Google Shape;2237;p6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Three</a:t>
            </a:r>
            <a:endParaRPr/>
          </a:p>
        </p:txBody>
      </p:sp>
      <p:sp>
        <p:nvSpPr>
          <p:cNvPr id="2238" name="Google Shape;2238;p6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Five</a:t>
            </a:r>
            <a:endParaRPr/>
          </a:p>
        </p:txBody>
      </p:sp>
      <p:sp>
        <p:nvSpPr>
          <p:cNvPr id="2239" name="Google Shape;2239;p6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Clr>
                <a:srgbClr val="3F3F3F"/>
              </a:buClr>
              <a:buSzPts val="2800"/>
              <a:buNone/>
            </a:pPr>
            <a:r>
              <a:rPr lang="en-US"/>
              <a:t>Unlimited</a:t>
            </a:r>
            <a:endParaRPr/>
          </a:p>
        </p:txBody>
      </p:sp>
      <p:sp>
        <p:nvSpPr>
          <p:cNvPr id="2240" name="Google Shape;2240;p62"/>
          <p:cNvSpPr txBox="1">
            <a:spLocks noGrp="1"/>
          </p:cNvSpPr>
          <p:nvPr>
            <p:ph type="body" idx="1"/>
          </p:nvPr>
        </p:nvSpPr>
        <p:spPr>
          <a:xfrm>
            <a:off x="1319944" y="1479147"/>
            <a:ext cx="1698900" cy="674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Clr>
                <a:schemeClr val="lt1"/>
              </a:buClr>
              <a:buSzPts val="2800"/>
              <a:buFont typeface="Arial"/>
              <a:buNone/>
            </a:pPr>
            <a:r>
              <a:rPr lang="en-US"/>
              <a:t>4</a:t>
            </a:r>
            <a:endParaRPr/>
          </a:p>
        </p:txBody>
      </p:sp>
      <p:sp>
        <p:nvSpPr>
          <p:cNvPr id="2241" name="Google Shape;2241;p62"/>
          <p:cNvSpPr txBox="1">
            <a:spLocks noGrp="1"/>
          </p:cNvSpPr>
          <p:nvPr>
            <p:ph type="body" idx="3"/>
          </p:nvPr>
        </p:nvSpPr>
        <p:spPr>
          <a:xfrm>
            <a:off x="1035675" y="7657670"/>
            <a:ext cx="14934000"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3F3F3F"/>
              </a:buClr>
              <a:buSzPts val="2800"/>
              <a:buNone/>
            </a:pPr>
            <a:r>
              <a:rPr lang="en-US"/>
              <a:t>You can only save one artifact per build job using the </a:t>
            </a:r>
            <a:r>
              <a:rPr lang="en-US" i="1"/>
              <a:t>Archive the artifacts </a:t>
            </a:r>
            <a:r>
              <a:rPr lang="en-US"/>
              <a:t>option. However, you can use wildcards to save any number of artifacts.</a:t>
            </a:r>
            <a:endParaRPr/>
          </a:p>
        </p:txBody>
      </p:sp>
      <p:sp>
        <p:nvSpPr>
          <p:cNvPr id="2242" name="Google Shape;2242;p62"/>
          <p:cNvSpPr txBox="1">
            <a:spLocks noGrp="1"/>
          </p:cNvSpPr>
          <p:nvPr>
            <p:ph type="body" idx="4"/>
          </p:nvPr>
        </p:nvSpPr>
        <p:spPr>
          <a:xfrm>
            <a:off x="3744755" y="7159557"/>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Clr>
                <a:srgbClr val="EC6B14"/>
              </a:buClr>
              <a:buSzPts val="2800"/>
              <a:buNone/>
            </a:pPr>
            <a:r>
              <a:rPr lang="en-US">
                <a:solidFill>
                  <a:srgbClr val="EC6B14"/>
                </a:solidFill>
              </a:rPr>
              <a:t>A</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g70c4b81afb_0_81"/>
          <p:cNvSpPr txBox="1">
            <a:spLocks noGrp="1"/>
          </p:cNvSpPr>
          <p:nvPr>
            <p:ph type="body" idx="1"/>
          </p:nvPr>
        </p:nvSpPr>
        <p:spPr>
          <a:xfrm>
            <a:off x="1660721" y="2195189"/>
            <a:ext cx="88476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a:t>Jenkins supports four types of build jobs: Freestyle software project, Maven project, External job, and Multi-configuration job.</a:t>
            </a:r>
            <a:endParaRPr/>
          </a:p>
        </p:txBody>
      </p:sp>
      <p:sp>
        <p:nvSpPr>
          <p:cNvPr id="2248" name="Google Shape;2248;g70c4b81afb_0_81"/>
          <p:cNvSpPr txBox="1">
            <a:spLocks noGrp="1"/>
          </p:cNvSpPr>
          <p:nvPr>
            <p:ph type="body" idx="2"/>
          </p:nvPr>
        </p:nvSpPr>
        <p:spPr>
          <a:xfrm>
            <a:off x="1660721" y="3343268"/>
            <a:ext cx="9288016"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a:t>Once a build is completed, you can archive some of the generated artifacts, report on test results, and notify people about the results.</a:t>
            </a:r>
            <a:endParaRPr/>
          </a:p>
          <a:p>
            <a:pPr marL="0" lvl="0" indent="0" algn="l" rtl="0">
              <a:lnSpc>
                <a:spcPct val="90000"/>
              </a:lnSpc>
              <a:spcBef>
                <a:spcPts val="1000"/>
              </a:spcBef>
              <a:spcAft>
                <a:spcPts val="0"/>
              </a:spcAft>
              <a:buClr>
                <a:srgbClr val="3F3F3F"/>
              </a:buClr>
              <a:buSzPts val="2800"/>
              <a:buNone/>
            </a:pPr>
            <a:endParaRPr/>
          </a:p>
          <a:p>
            <a:pPr marL="0" lvl="0" indent="0" algn="l" rtl="0">
              <a:lnSpc>
                <a:spcPct val="90000"/>
              </a:lnSpc>
              <a:spcBef>
                <a:spcPts val="1000"/>
              </a:spcBef>
              <a:spcAft>
                <a:spcPts val="0"/>
              </a:spcAft>
              <a:buClr>
                <a:srgbClr val="3F3F3F"/>
              </a:buClr>
              <a:buSzPts val="2800"/>
              <a:buNone/>
            </a:pPr>
            <a:endParaRPr/>
          </a:p>
        </p:txBody>
      </p:sp>
      <p:sp>
        <p:nvSpPr>
          <p:cNvPr id="2249" name="Google Shape;2249;g70c4b81afb_0_81"/>
          <p:cNvSpPr txBox="1">
            <a:spLocks noGrp="1"/>
          </p:cNvSpPr>
          <p:nvPr>
            <p:ph type="body" idx="3"/>
          </p:nvPr>
        </p:nvSpPr>
        <p:spPr>
          <a:xfrm>
            <a:off x="1660720" y="4491347"/>
            <a:ext cx="9600837"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a:t>Jenkins also provides excellent support for languages like Grails, Gradle, MSBuild, NAnt, and Ruby on Rails.</a:t>
            </a:r>
            <a:endParaRPr/>
          </a:p>
          <a:p>
            <a:pPr marL="0" lvl="0" indent="0" algn="l" rtl="0">
              <a:lnSpc>
                <a:spcPct val="90000"/>
              </a:lnSpc>
              <a:spcBef>
                <a:spcPts val="1000"/>
              </a:spcBef>
              <a:spcAft>
                <a:spcPts val="0"/>
              </a:spcAft>
              <a:buClr>
                <a:srgbClr val="3F3F3F"/>
              </a:buClr>
              <a:buSzPts val="2800"/>
              <a:buNone/>
            </a:pPr>
            <a:endParaRPr/>
          </a:p>
        </p:txBody>
      </p:sp>
      <p:sp>
        <p:nvSpPr>
          <p:cNvPr id="2250" name="Google Shape;2250;g70c4b81afb_0_81"/>
          <p:cNvSpPr txBox="1">
            <a:spLocks noGrp="1"/>
          </p:cNvSpPr>
          <p:nvPr>
            <p:ph type="body" idx="4"/>
          </p:nvPr>
        </p:nvSpPr>
        <p:spPr>
          <a:xfrm>
            <a:off x="1660721" y="5639427"/>
            <a:ext cx="9288016"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a:t>The Parameterized Build plugin lets you configure parameters for a build job, that are either entered by the user when the build job is triggered or from another build job.</a:t>
            </a:r>
            <a:endParaRPr/>
          </a:p>
        </p:txBody>
      </p:sp>
      <p:pic>
        <p:nvPicPr>
          <p:cNvPr id="2251" name="Google Shape;2251;g70c4b81afb_0_81"/>
          <p:cNvPicPr preferRelativeResize="0"/>
          <p:nvPr/>
        </p:nvPicPr>
        <p:blipFill rotWithShape="1">
          <a:blip r:embed="rId3">
            <a:alphaModFix/>
          </a:blip>
          <a:srcRect/>
          <a:stretch/>
        </p:blipFill>
        <p:spPr>
          <a:xfrm>
            <a:off x="947544" y="2259713"/>
            <a:ext cx="457200" cy="457200"/>
          </a:xfrm>
          <a:prstGeom prst="rect">
            <a:avLst/>
          </a:prstGeom>
          <a:noFill/>
          <a:ln>
            <a:noFill/>
          </a:ln>
        </p:spPr>
      </p:pic>
      <p:pic>
        <p:nvPicPr>
          <p:cNvPr id="2252" name="Google Shape;2252;g70c4b81afb_0_81"/>
          <p:cNvPicPr preferRelativeResize="0"/>
          <p:nvPr/>
        </p:nvPicPr>
        <p:blipFill rotWithShape="1">
          <a:blip r:embed="rId3">
            <a:alphaModFix/>
          </a:blip>
          <a:srcRect/>
          <a:stretch/>
        </p:blipFill>
        <p:spPr>
          <a:xfrm>
            <a:off x="947543" y="3407792"/>
            <a:ext cx="457200" cy="457200"/>
          </a:xfrm>
          <a:prstGeom prst="rect">
            <a:avLst/>
          </a:prstGeom>
          <a:noFill/>
          <a:ln>
            <a:noFill/>
          </a:ln>
        </p:spPr>
      </p:pic>
      <p:pic>
        <p:nvPicPr>
          <p:cNvPr id="2253" name="Google Shape;2253;g70c4b81afb_0_81"/>
          <p:cNvPicPr preferRelativeResize="0"/>
          <p:nvPr/>
        </p:nvPicPr>
        <p:blipFill rotWithShape="1">
          <a:blip r:embed="rId3">
            <a:alphaModFix/>
          </a:blip>
          <a:srcRect/>
          <a:stretch/>
        </p:blipFill>
        <p:spPr>
          <a:xfrm>
            <a:off x="947542" y="4555871"/>
            <a:ext cx="457200" cy="457200"/>
          </a:xfrm>
          <a:prstGeom prst="rect">
            <a:avLst/>
          </a:prstGeom>
          <a:noFill/>
          <a:ln>
            <a:noFill/>
          </a:ln>
        </p:spPr>
      </p:pic>
      <p:pic>
        <p:nvPicPr>
          <p:cNvPr id="2254" name="Google Shape;2254;g70c4b81afb_0_81"/>
          <p:cNvPicPr preferRelativeResize="0"/>
          <p:nvPr/>
        </p:nvPicPr>
        <p:blipFill rotWithShape="1">
          <a:blip r:embed="rId3">
            <a:alphaModFix/>
          </a:blip>
          <a:srcRect/>
          <a:stretch/>
        </p:blipFill>
        <p:spPr>
          <a:xfrm>
            <a:off x="947541" y="5703951"/>
            <a:ext cx="457200" cy="4572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63"/>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Triggering Parameterized Builds</a:t>
            </a:r>
            <a:endParaRPr/>
          </a:p>
        </p:txBody>
      </p:sp>
      <p:sp>
        <p:nvSpPr>
          <p:cNvPr id="2261" name="Google Shape;2261;p63"/>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p>
            <a:pPr marL="0" lvl="0" indent="0" algn="l" rtl="0">
              <a:lnSpc>
                <a:spcPct val="107000"/>
              </a:lnSpc>
              <a:spcBef>
                <a:spcPts val="0"/>
              </a:spcBef>
              <a:spcAft>
                <a:spcPts val="0"/>
              </a:spcAft>
              <a:buClr>
                <a:schemeClr val="dk1"/>
              </a:buClr>
              <a:buSzPts val="2200"/>
              <a:buFont typeface="Arial"/>
              <a:buNone/>
            </a:pPr>
            <a:r>
              <a:rPr lang="en-US" sz="2100" b="1"/>
              <a:t>Problem Statement: </a:t>
            </a:r>
            <a:endParaRPr sz="2100"/>
          </a:p>
          <a:p>
            <a:pPr marL="0" lvl="0" indent="0" algn="l" rtl="0">
              <a:lnSpc>
                <a:spcPct val="107000"/>
              </a:lnSpc>
              <a:spcBef>
                <a:spcPts val="0"/>
              </a:spcBef>
              <a:spcAft>
                <a:spcPts val="0"/>
              </a:spcAft>
              <a:buClr>
                <a:schemeClr val="dk1"/>
              </a:buClr>
              <a:buSzPts val="2200"/>
              <a:buFont typeface="Arial"/>
              <a:buNone/>
            </a:pPr>
            <a:endParaRPr sz="2100"/>
          </a:p>
          <a:p>
            <a:pPr marL="0" lvl="0" indent="0" algn="l" rtl="0">
              <a:lnSpc>
                <a:spcPct val="107000"/>
              </a:lnSpc>
              <a:spcBef>
                <a:spcPts val="0"/>
              </a:spcBef>
              <a:spcAft>
                <a:spcPts val="0"/>
              </a:spcAft>
              <a:buClr>
                <a:schemeClr val="dk1"/>
              </a:buClr>
              <a:buSzPts val="1100"/>
              <a:buFont typeface="Arial"/>
              <a:buNone/>
            </a:pPr>
            <a:r>
              <a:rPr lang="en-US" sz="2100">
                <a:solidFill>
                  <a:srgbClr val="FFFFFF"/>
                </a:solidFill>
              </a:rPr>
              <a:t>You’re a DevOps engineer at ChefHelp, which is a web and mobile-based app company that provides users with various recipes and cooking tips. The company wants to automate categorizing recipes. You’re required to set up a Jenkins job stream where a job gets triggered when a new recipe is added to the database. The job has to accept the file path as a parameter, run the program to find the category it belongs to, return the result and trigger another job to delete the recipe file from the server to avoid server space issues.</a:t>
            </a:r>
            <a:endParaRPr sz="2100">
              <a:solidFill>
                <a:srgbClr val="FFFFFF"/>
              </a:solidFill>
            </a:endParaRPr>
          </a:p>
          <a:p>
            <a:pPr marL="0" lvl="0" indent="0" algn="l" rtl="0">
              <a:lnSpc>
                <a:spcPct val="107000"/>
              </a:lnSpc>
              <a:spcBef>
                <a:spcPts val="0"/>
              </a:spcBef>
              <a:spcAft>
                <a:spcPts val="0"/>
              </a:spcAft>
              <a:buClr>
                <a:schemeClr val="dk1"/>
              </a:buClr>
              <a:buSzPts val="2200"/>
              <a:buFont typeface="Arial"/>
              <a:buNone/>
            </a:pPr>
            <a:endParaRPr sz="2100" b="1" u="sng">
              <a:solidFill>
                <a:srgbClr val="FFFFFF"/>
              </a:solidFill>
            </a:endParaRPr>
          </a:p>
          <a:p>
            <a:pPr marL="0" lvl="0" indent="0" algn="l" rtl="0">
              <a:lnSpc>
                <a:spcPct val="107000"/>
              </a:lnSpc>
              <a:spcBef>
                <a:spcPts val="0"/>
              </a:spcBef>
              <a:spcAft>
                <a:spcPts val="0"/>
              </a:spcAft>
              <a:buClr>
                <a:schemeClr val="dk1"/>
              </a:buClr>
              <a:buSzPts val="2200"/>
              <a:buFont typeface="Arial"/>
              <a:buNone/>
            </a:pPr>
            <a:r>
              <a:rPr lang="en-US" sz="2100" b="1">
                <a:solidFill>
                  <a:srgbClr val="FFFFFF"/>
                </a:solidFill>
              </a:rPr>
              <a:t>Requirements:</a:t>
            </a:r>
            <a:endParaRPr sz="2100" b="1">
              <a:solidFill>
                <a:srgbClr val="FFFFFF"/>
              </a:solidFill>
            </a:endParaRPr>
          </a:p>
          <a:p>
            <a:pPr marL="0" lvl="0" indent="0" algn="l" rtl="0">
              <a:lnSpc>
                <a:spcPct val="107000"/>
              </a:lnSpc>
              <a:spcBef>
                <a:spcPts val="0"/>
              </a:spcBef>
              <a:spcAft>
                <a:spcPts val="0"/>
              </a:spcAft>
              <a:buClr>
                <a:schemeClr val="dk1"/>
              </a:buClr>
              <a:buSzPts val="2200"/>
              <a:buFont typeface="Arial"/>
              <a:buNone/>
            </a:pPr>
            <a:endParaRPr sz="2100" b="1">
              <a:solidFill>
                <a:srgbClr val="FFFFFF"/>
              </a:solidFill>
            </a:endParaRPr>
          </a:p>
          <a:p>
            <a:pPr marL="457200" lvl="0" indent="-361950" algn="l" rtl="0">
              <a:lnSpc>
                <a:spcPct val="115000"/>
              </a:lnSpc>
              <a:spcBef>
                <a:spcPts val="0"/>
              </a:spcBef>
              <a:spcAft>
                <a:spcPts val="0"/>
              </a:spcAft>
              <a:buClr>
                <a:srgbClr val="FFFFFF"/>
              </a:buClr>
              <a:buSzPts val="2100"/>
              <a:buFont typeface="Open Sans"/>
              <a:buChar char="●"/>
            </a:pPr>
            <a:r>
              <a:rPr lang="en-US" sz="2100">
                <a:solidFill>
                  <a:srgbClr val="FFFFFF"/>
                </a:solidFill>
              </a:rPr>
              <a:t>The program should accept the file path as a command line argument.</a:t>
            </a:r>
            <a:endParaRPr sz="2100">
              <a:solidFill>
                <a:srgbClr val="FFFFFF"/>
              </a:solidFill>
            </a:endParaRPr>
          </a:p>
          <a:p>
            <a:pPr marL="457200" lvl="0" indent="-361950" algn="l" rtl="0">
              <a:lnSpc>
                <a:spcPct val="115000"/>
              </a:lnSpc>
              <a:spcBef>
                <a:spcPts val="0"/>
              </a:spcBef>
              <a:spcAft>
                <a:spcPts val="0"/>
              </a:spcAft>
              <a:buClr>
                <a:srgbClr val="FFFFFF"/>
              </a:buClr>
              <a:buSzPts val="2100"/>
              <a:buFont typeface="Open Sans"/>
              <a:buChar char="●"/>
            </a:pPr>
            <a:r>
              <a:rPr lang="en-US" sz="2100">
                <a:solidFill>
                  <a:srgbClr val="FFFFFF"/>
                </a:solidFill>
              </a:rPr>
              <a:t>The parameterized build job should be designed to be triggered remotely.</a:t>
            </a:r>
            <a:endParaRPr sz="2100">
              <a:solidFill>
                <a:srgbClr val="FFFFFF"/>
              </a:solidFill>
            </a:endParaRPr>
          </a:p>
          <a:p>
            <a:pPr marL="457200" lvl="0" indent="-361950" algn="l" rtl="0">
              <a:lnSpc>
                <a:spcPct val="115000"/>
              </a:lnSpc>
              <a:spcBef>
                <a:spcPts val="0"/>
              </a:spcBef>
              <a:spcAft>
                <a:spcPts val="0"/>
              </a:spcAft>
              <a:buClr>
                <a:srgbClr val="FFFFFF"/>
              </a:buClr>
              <a:buSzPts val="2100"/>
              <a:buFont typeface="Open Sans"/>
              <a:buChar char="●"/>
            </a:pPr>
            <a:r>
              <a:rPr lang="en-US" sz="2100">
                <a:solidFill>
                  <a:srgbClr val="FFFFFF"/>
                </a:solidFill>
              </a:rPr>
              <a:t>The delete temps job should be triggered only if the build job succeeds.</a:t>
            </a:r>
            <a:endParaRPr sz="2100">
              <a:solidFill>
                <a:srgbClr val="FFFFFF"/>
              </a:solidFill>
            </a:endParaRPr>
          </a:p>
          <a:p>
            <a:pPr marL="0" lvl="0" indent="0" algn="l" rtl="0">
              <a:lnSpc>
                <a:spcPct val="115000"/>
              </a:lnSpc>
              <a:spcBef>
                <a:spcPts val="0"/>
              </a:spcBef>
              <a:spcAft>
                <a:spcPts val="0"/>
              </a:spcAft>
              <a:buSzPts val="2800"/>
              <a:buNone/>
            </a:pPr>
            <a:endParaRPr sz="2100">
              <a:solidFill>
                <a:srgbClr val="FFFFFF"/>
              </a:solidFill>
            </a:endParaRPr>
          </a:p>
          <a:p>
            <a:pPr marL="0" lvl="0" indent="0" algn="l" rtl="0">
              <a:lnSpc>
                <a:spcPct val="107000"/>
              </a:lnSpc>
              <a:spcBef>
                <a:spcPts val="0"/>
              </a:spcBef>
              <a:spcAft>
                <a:spcPts val="0"/>
              </a:spcAft>
              <a:buClr>
                <a:schemeClr val="dk1"/>
              </a:buClr>
              <a:buSzPts val="2200"/>
              <a:buFont typeface="Arial"/>
              <a:buNone/>
            </a:pPr>
            <a:endParaRPr sz="2100"/>
          </a:p>
          <a:p>
            <a:pPr marL="0" lvl="0" indent="0" algn="l" rtl="0">
              <a:lnSpc>
                <a:spcPct val="90000"/>
              </a:lnSpc>
              <a:spcBef>
                <a:spcPts val="1000"/>
              </a:spcBef>
              <a:spcAft>
                <a:spcPts val="0"/>
              </a:spcAft>
              <a:buSzPts val="2800"/>
              <a:buNone/>
            </a:pPr>
            <a:endParaRPr/>
          </a:p>
        </p:txBody>
      </p:sp>
      <p:pic>
        <p:nvPicPr>
          <p:cNvPr id="2262" name="Google Shape;2262;p63" descr="A screenshot of a computer&#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63" name="Google Shape;2263;p63"/>
          <p:cNvSpPr txBox="1"/>
          <p:nvPr/>
        </p:nvSpPr>
        <p:spPr>
          <a:xfrm>
            <a:off x="1814947" y="459824"/>
            <a:ext cx="16256101"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US" sz="2800" b="1" i="0" u="none" strike="noStrike" cap="none">
                <a:solidFill>
                  <a:srgbClr val="3F3F3F"/>
                </a:solidFill>
                <a:latin typeface="Open Sans"/>
                <a:ea typeface="Open Sans"/>
                <a:cs typeface="Open Sans"/>
                <a:sym typeface="Open Sans"/>
              </a:rPr>
              <a:t>Triggering Parameterized Builds</a:t>
            </a:r>
            <a:endParaRPr/>
          </a:p>
        </p:txBody>
      </p:sp>
      <p:sp>
        <p:nvSpPr>
          <p:cNvPr id="2264" name="Google Shape;2264;p63"/>
          <p:cNvSpPr txBox="1"/>
          <p:nvPr/>
        </p:nvSpPr>
        <p:spPr>
          <a:xfrm>
            <a:off x="4699000" y="1569026"/>
            <a:ext cx="10700327" cy="5527500"/>
          </a:xfrm>
          <a:prstGeom prst="rect">
            <a:avLst/>
          </a:prstGeom>
          <a:noFill/>
          <a:ln>
            <a:noFill/>
          </a:ln>
        </p:spPr>
        <p:txBody>
          <a:bodyPr spcFirstLastPara="1" wrap="square" lIns="91425" tIns="0" rIns="91425" bIns="0" anchor="t" anchorCtr="0">
            <a:noAutofit/>
          </a:bodyPr>
          <a:lstStyle/>
          <a:p>
            <a:pPr marL="0" marR="0" lvl="0" indent="0" algn="l" rtl="0">
              <a:lnSpc>
                <a:spcPct val="107000"/>
              </a:lnSpc>
              <a:spcBef>
                <a:spcPts val="0"/>
              </a:spcBef>
              <a:spcAft>
                <a:spcPts val="0"/>
              </a:spcAft>
              <a:buClr>
                <a:schemeClr val="dk1"/>
              </a:buClr>
              <a:buSzPts val="2200"/>
              <a:buFont typeface="Arial"/>
              <a:buNone/>
            </a:pPr>
            <a:r>
              <a:rPr lang="en-US" sz="2200" b="1" i="0" u="none" strike="noStrike" cap="none">
                <a:solidFill>
                  <a:srgbClr val="3F3F3F"/>
                </a:solidFill>
                <a:latin typeface="Open Sans SemiBold"/>
                <a:ea typeface="Open Sans SemiBold"/>
                <a:cs typeface="Open Sans SemiBold"/>
                <a:sym typeface="Open Sans SemiBold"/>
              </a:rPr>
              <a:t>Problem Statement: </a:t>
            </a:r>
            <a:endParaRPr/>
          </a:p>
          <a:p>
            <a:pPr marL="0" marR="0" lvl="0" indent="0" algn="l" rtl="0">
              <a:lnSpc>
                <a:spcPct val="107000"/>
              </a:lnSpc>
              <a:spcBef>
                <a:spcPts val="0"/>
              </a:spcBef>
              <a:spcAft>
                <a:spcPts val="0"/>
              </a:spcAft>
              <a:buClr>
                <a:schemeClr val="dk1"/>
              </a:buClr>
              <a:buSzPts val="2200"/>
              <a:buFont typeface="Arial"/>
              <a:buNone/>
            </a:pPr>
            <a:endParaRPr sz="1500" b="0" i="0" u="none" strike="noStrike" cap="none">
              <a:solidFill>
                <a:srgbClr val="3F3F3F"/>
              </a:solidFill>
              <a:latin typeface="Open Sans"/>
              <a:ea typeface="Open Sans"/>
              <a:cs typeface="Open Sans"/>
              <a:sym typeface="Open Sans"/>
            </a:endParaRPr>
          </a:p>
          <a:p>
            <a:pPr marL="0" marR="0" lvl="0" indent="0" algn="l" rtl="0">
              <a:lnSpc>
                <a:spcPct val="107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You’re a DevOps engineer at ChefHelp, which is a web and mobile-based app company that provides users with various recipes and cooking tips. The company wants to automate categorizing recipes. You’re required to set up a Jenkins job stream where a job gets triggered when a new recipe is added to the database. The job has to accept the file path as a parameter, run the program to find the category it belongs to, return the result and trigger another job to delete the recipe file from the server to avoid server space issues.</a:t>
            </a:r>
            <a:endParaRPr/>
          </a:p>
          <a:p>
            <a:pPr marL="0" marR="0" lvl="0" indent="0" algn="l" rtl="0">
              <a:lnSpc>
                <a:spcPct val="107000"/>
              </a:lnSpc>
              <a:spcBef>
                <a:spcPts val="0"/>
              </a:spcBef>
              <a:spcAft>
                <a:spcPts val="0"/>
              </a:spcAft>
              <a:buClr>
                <a:schemeClr val="dk1"/>
              </a:buClr>
              <a:buSzPts val="2200"/>
              <a:buFont typeface="Arial"/>
              <a:buNone/>
            </a:pPr>
            <a:endParaRPr sz="2400" b="1" i="0" u="sng" strike="noStrike" cap="none">
              <a:solidFill>
                <a:srgbClr val="3F3F3F"/>
              </a:solidFill>
              <a:latin typeface="Open Sans"/>
              <a:ea typeface="Open Sans"/>
              <a:cs typeface="Open Sans"/>
              <a:sym typeface="Open Sans"/>
            </a:endParaRPr>
          </a:p>
          <a:p>
            <a:pPr marL="0" marR="0" lvl="0" indent="0" algn="l" rtl="0">
              <a:lnSpc>
                <a:spcPct val="107000"/>
              </a:lnSpc>
              <a:spcBef>
                <a:spcPts val="0"/>
              </a:spcBef>
              <a:spcAft>
                <a:spcPts val="0"/>
              </a:spcAft>
              <a:buClr>
                <a:schemeClr val="dk1"/>
              </a:buClr>
              <a:buSzPts val="2200"/>
              <a:buFont typeface="Arial"/>
              <a:buNone/>
            </a:pPr>
            <a:r>
              <a:rPr lang="en-US" sz="2200" b="1" i="0" u="none" strike="noStrike" cap="none">
                <a:solidFill>
                  <a:srgbClr val="3F3F3F"/>
                </a:solidFill>
                <a:latin typeface="Open Sans SemiBold"/>
                <a:ea typeface="Open Sans SemiBold"/>
                <a:cs typeface="Open Sans SemiBold"/>
                <a:sym typeface="Open Sans SemiBold"/>
              </a:rPr>
              <a:t>Requirements:</a:t>
            </a:r>
            <a:endParaRPr/>
          </a:p>
          <a:p>
            <a:pPr marL="0" marR="0" lvl="0" indent="0" algn="l" rtl="0">
              <a:lnSpc>
                <a:spcPct val="107000"/>
              </a:lnSpc>
              <a:spcBef>
                <a:spcPts val="0"/>
              </a:spcBef>
              <a:spcAft>
                <a:spcPts val="0"/>
              </a:spcAft>
              <a:buClr>
                <a:schemeClr val="dk1"/>
              </a:buClr>
              <a:buSzPts val="2200"/>
              <a:buFont typeface="Arial"/>
              <a:buNone/>
            </a:pPr>
            <a:endParaRPr sz="1500" b="1" i="0" u="none" strike="noStrike" cap="none">
              <a:solidFill>
                <a:srgbClr val="3F3F3F"/>
              </a:solidFill>
              <a:latin typeface="Open Sans"/>
              <a:ea typeface="Open Sans"/>
              <a:cs typeface="Open Sans"/>
              <a:sym typeface="Open Sans"/>
            </a:endParaRPr>
          </a:p>
          <a:p>
            <a:pPr marL="457200" marR="0" lvl="0" indent="-361950" algn="l" rtl="0">
              <a:lnSpc>
                <a:spcPct val="115000"/>
              </a:lnSpc>
              <a:spcBef>
                <a:spcPts val="0"/>
              </a:spcBef>
              <a:spcAft>
                <a:spcPts val="0"/>
              </a:spcAft>
              <a:buClr>
                <a:srgbClr val="3F3F3F"/>
              </a:buClr>
              <a:buSzPts val="2100"/>
              <a:buFont typeface="Open Sans"/>
              <a:buChar char="●"/>
            </a:pPr>
            <a:r>
              <a:rPr lang="en-US" sz="2200" b="0" i="0" u="none" strike="noStrike" cap="none">
                <a:solidFill>
                  <a:srgbClr val="3F3F3F"/>
                </a:solidFill>
                <a:latin typeface="Open Sans"/>
                <a:ea typeface="Open Sans"/>
                <a:cs typeface="Open Sans"/>
                <a:sym typeface="Open Sans"/>
              </a:rPr>
              <a:t>The program should accept the file path as a command line argument.</a:t>
            </a:r>
            <a:endParaRPr/>
          </a:p>
          <a:p>
            <a:pPr marL="457200" marR="0" lvl="0" indent="-228600" algn="l" rtl="0">
              <a:lnSpc>
                <a:spcPct val="115000"/>
              </a:lnSpc>
              <a:spcBef>
                <a:spcPts val="0"/>
              </a:spcBef>
              <a:spcAft>
                <a:spcPts val="0"/>
              </a:spcAft>
              <a:buClr>
                <a:srgbClr val="3F3F3F"/>
              </a:buClr>
              <a:buSzPts val="2100"/>
              <a:buFont typeface="Open Sans"/>
              <a:buNone/>
            </a:pPr>
            <a:endParaRPr sz="800" b="0" i="0" u="none" strike="noStrike" cap="none">
              <a:solidFill>
                <a:srgbClr val="3F3F3F"/>
              </a:solidFill>
              <a:latin typeface="Open Sans"/>
              <a:ea typeface="Open Sans"/>
              <a:cs typeface="Open Sans"/>
              <a:sym typeface="Open Sans"/>
            </a:endParaRPr>
          </a:p>
          <a:p>
            <a:pPr marL="457200" marR="0" lvl="0" indent="-361950" algn="l" rtl="0">
              <a:lnSpc>
                <a:spcPct val="115000"/>
              </a:lnSpc>
              <a:spcBef>
                <a:spcPts val="0"/>
              </a:spcBef>
              <a:spcAft>
                <a:spcPts val="0"/>
              </a:spcAft>
              <a:buClr>
                <a:srgbClr val="3F3F3F"/>
              </a:buClr>
              <a:buSzPts val="2100"/>
              <a:buFont typeface="Open Sans"/>
              <a:buChar char="●"/>
            </a:pPr>
            <a:r>
              <a:rPr lang="en-US" sz="2200" b="0" i="0" u="none" strike="noStrike" cap="none">
                <a:solidFill>
                  <a:srgbClr val="3F3F3F"/>
                </a:solidFill>
                <a:latin typeface="Open Sans"/>
                <a:ea typeface="Open Sans"/>
                <a:cs typeface="Open Sans"/>
                <a:sym typeface="Open Sans"/>
              </a:rPr>
              <a:t>The parameterized build job should be designed to be triggered remotely.</a:t>
            </a:r>
            <a:endParaRPr/>
          </a:p>
          <a:p>
            <a:pPr marL="457200" marR="0" lvl="0" indent="-228600" algn="l" rtl="0">
              <a:lnSpc>
                <a:spcPct val="115000"/>
              </a:lnSpc>
              <a:spcBef>
                <a:spcPts val="0"/>
              </a:spcBef>
              <a:spcAft>
                <a:spcPts val="0"/>
              </a:spcAft>
              <a:buClr>
                <a:srgbClr val="3F3F3F"/>
              </a:buClr>
              <a:buSzPts val="2100"/>
              <a:buFont typeface="Open Sans"/>
              <a:buNone/>
            </a:pPr>
            <a:endParaRPr sz="800" b="0" i="0" u="none" strike="noStrike" cap="none">
              <a:solidFill>
                <a:srgbClr val="3F3F3F"/>
              </a:solidFill>
              <a:latin typeface="Open Sans"/>
              <a:ea typeface="Open Sans"/>
              <a:cs typeface="Open Sans"/>
              <a:sym typeface="Open Sans"/>
            </a:endParaRPr>
          </a:p>
          <a:p>
            <a:pPr marL="457200" marR="0" lvl="0" indent="-361950" algn="l" rtl="0">
              <a:lnSpc>
                <a:spcPct val="115000"/>
              </a:lnSpc>
              <a:spcBef>
                <a:spcPts val="0"/>
              </a:spcBef>
              <a:spcAft>
                <a:spcPts val="0"/>
              </a:spcAft>
              <a:buClr>
                <a:srgbClr val="3F3F3F"/>
              </a:buClr>
              <a:buSzPts val="2100"/>
              <a:buFont typeface="Open Sans"/>
              <a:buChar char="●"/>
            </a:pPr>
            <a:r>
              <a:rPr lang="en-US" sz="2200" b="0" i="0" u="none" strike="noStrike" cap="none">
                <a:solidFill>
                  <a:srgbClr val="3F3F3F"/>
                </a:solidFill>
                <a:latin typeface="Open Sans"/>
                <a:ea typeface="Open Sans"/>
                <a:cs typeface="Open Sans"/>
                <a:sym typeface="Open Sans"/>
              </a:rPr>
              <a:t>The delete temps job should be triggered only if the build job succeeds.</a:t>
            </a:r>
            <a:endParaRPr/>
          </a:p>
          <a:p>
            <a:pPr marL="0" marR="0" lvl="0" indent="0" algn="l" rtl="0">
              <a:lnSpc>
                <a:spcPct val="115000"/>
              </a:lnSpc>
              <a:spcBef>
                <a:spcPts val="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7000"/>
              </a:lnSpc>
              <a:spcBef>
                <a:spcPts val="0"/>
              </a:spcBef>
              <a:spcAft>
                <a:spcPts val="0"/>
              </a:spcAft>
              <a:buClr>
                <a:schemeClr val="dk1"/>
              </a:buClr>
              <a:buSzPts val="2200"/>
              <a:buFont typeface="Arial"/>
              <a:buNone/>
            </a:pPr>
            <a:endParaRPr sz="2100" b="0" i="0" u="none" strike="noStrike" cap="none">
              <a:solidFill>
                <a:srgbClr val="3F3F3F"/>
              </a:solidFill>
              <a:latin typeface="Open Sans"/>
              <a:ea typeface="Open Sans"/>
              <a:cs typeface="Open Sans"/>
              <a:sym typeface="Open Sans"/>
            </a:endParaRPr>
          </a:p>
          <a:p>
            <a:pPr marL="0" marR="0" lvl="0" indent="0" algn="l" rtl="0">
              <a:lnSpc>
                <a:spcPct val="90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p:txBody>
      </p:sp>
      <p:sp>
        <p:nvSpPr>
          <p:cNvPr id="2265" name="Google Shape;2265;p63"/>
          <p:cNvSpPr/>
          <p:nvPr/>
        </p:nvSpPr>
        <p:spPr>
          <a:xfrm>
            <a:off x="596200" y="643715"/>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Lesson-End Project</a:t>
            </a:r>
            <a:endParaRPr sz="1400" b="0" i="0" u="none" strike="noStrike" cap="none" dirty="0">
              <a:solidFill>
                <a:srgbClr val="3F3F3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g7916f18e05_2_3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General Configurations</a:t>
            </a:r>
            <a:endParaRPr/>
          </a:p>
        </p:txBody>
      </p:sp>
      <p:sp>
        <p:nvSpPr>
          <p:cNvPr id="1059" name="Google Shape;1059;g7916f18e05_2_35"/>
          <p:cNvSpPr/>
          <p:nvPr/>
        </p:nvSpPr>
        <p:spPr>
          <a:xfrm>
            <a:off x="2726323" y="2777663"/>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 Disable The Build option:</a:t>
            </a:r>
            <a:endParaRPr sz="2200" b="0" i="0" u="none" strike="noStrike" cap="none">
              <a:solidFill>
                <a:srgbClr val="3F3F3F"/>
              </a:solidFill>
              <a:latin typeface="Open Sans"/>
              <a:ea typeface="Open Sans"/>
              <a:cs typeface="Open Sans"/>
              <a:sym typeface="Open Sans"/>
            </a:endParaRPr>
          </a:p>
        </p:txBody>
      </p:sp>
      <p:sp>
        <p:nvSpPr>
          <p:cNvPr id="1060" name="Google Shape;1060;g7916f18e05_2_35"/>
          <p:cNvSpPr txBox="1"/>
          <p:nvPr/>
        </p:nvSpPr>
        <p:spPr>
          <a:xfrm>
            <a:off x="2427200" y="3501638"/>
            <a:ext cx="11800200" cy="25599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Disable The Build</a:t>
            </a:r>
            <a:r>
              <a:rPr lang="en-US" sz="2200" b="0" i="0" u="none" strike="noStrike" cap="none">
                <a:solidFill>
                  <a:srgbClr val="3F3F3F"/>
                </a:solidFill>
                <a:latin typeface="Open Sans"/>
                <a:ea typeface="Open Sans"/>
                <a:cs typeface="Open Sans"/>
                <a:sym typeface="Open Sans"/>
              </a:rPr>
              <a:t> option allows a build to be disabled so that it will not be executed until it is enabled again. </a:t>
            </a:r>
            <a:endParaRPr/>
          </a:p>
          <a:p>
            <a:pPr marL="937557" marR="0" lvl="1"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This option is usually used to temporarily suspend a build during maintenance or refactoring when notification of the build failures are not useful.</a:t>
            </a:r>
            <a:endParaRPr sz="2200" b="0" i="0" u="none" strike="noStrike" cap="none">
              <a:solidFill>
                <a:srgbClr val="3F3F3F"/>
              </a:solidFill>
              <a:latin typeface="Open Sans"/>
              <a:ea typeface="Open Sans"/>
              <a:cs typeface="Open Sans"/>
              <a:sym typeface="Open Sans"/>
            </a:endParaRPr>
          </a:p>
        </p:txBody>
      </p:sp>
      <p:pic>
        <p:nvPicPr>
          <p:cNvPr id="1061" name="Google Shape;1061;g7916f18e05_2_35"/>
          <p:cNvPicPr preferRelativeResize="0"/>
          <p:nvPr/>
        </p:nvPicPr>
        <p:blipFill rotWithShape="1">
          <a:blip r:embed="rId3">
            <a:alphaModFix/>
          </a:blip>
          <a:srcRect t="6807" b="6798"/>
          <a:stretch/>
        </p:blipFill>
        <p:spPr>
          <a:xfrm>
            <a:off x="5548707" y="917575"/>
            <a:ext cx="5400988" cy="9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7574fcc975_0_5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Advanced Configurations</a:t>
            </a:r>
            <a:endParaRPr/>
          </a:p>
        </p:txBody>
      </p:sp>
      <p:grpSp>
        <p:nvGrpSpPr>
          <p:cNvPr id="1067" name="Google Shape;1067;g7574fcc975_0_51"/>
          <p:cNvGrpSpPr/>
          <p:nvPr/>
        </p:nvGrpSpPr>
        <p:grpSpPr>
          <a:xfrm>
            <a:off x="1627101" y="2157753"/>
            <a:ext cx="13754130" cy="4786688"/>
            <a:chOff x="1627101" y="2157753"/>
            <a:chExt cx="13754130" cy="4786688"/>
          </a:xfrm>
        </p:grpSpPr>
        <p:sp>
          <p:nvSpPr>
            <p:cNvPr id="1068" name="Google Shape;1068;g7574fcc975_0_51"/>
            <p:cNvSpPr/>
            <p:nvPr/>
          </p:nvSpPr>
          <p:spPr>
            <a:xfrm>
              <a:off x="1627101" y="2461107"/>
              <a:ext cx="365760" cy="36576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g7574fcc975_0_51"/>
            <p:cNvSpPr/>
            <p:nvPr/>
          </p:nvSpPr>
          <p:spPr>
            <a:xfrm>
              <a:off x="1627101" y="3773410"/>
              <a:ext cx="365760" cy="36576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g7574fcc975_0_51"/>
            <p:cNvSpPr/>
            <p:nvPr/>
          </p:nvSpPr>
          <p:spPr>
            <a:xfrm>
              <a:off x="1627101" y="5085713"/>
              <a:ext cx="365760" cy="36576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g7574fcc975_0_51"/>
            <p:cNvSpPr/>
            <p:nvPr/>
          </p:nvSpPr>
          <p:spPr>
            <a:xfrm>
              <a:off x="1627101" y="6398017"/>
              <a:ext cx="365760" cy="36576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72" name="Google Shape;1072;g7574fcc975_0_51"/>
            <p:cNvCxnSpPr>
              <a:stCxn id="1068" idx="4"/>
              <a:endCxn id="1069" idx="0"/>
            </p:cNvCxnSpPr>
            <p:nvPr/>
          </p:nvCxnSpPr>
          <p:spPr>
            <a:xfrm>
              <a:off x="1809981" y="2826867"/>
              <a:ext cx="0" cy="946500"/>
            </a:xfrm>
            <a:prstGeom prst="straightConnector1">
              <a:avLst/>
            </a:prstGeom>
            <a:noFill/>
            <a:ln w="19050" cap="flat" cmpd="sng">
              <a:solidFill>
                <a:srgbClr val="3F3F3F"/>
              </a:solidFill>
              <a:prstDash val="solid"/>
              <a:round/>
              <a:headEnd type="none" w="sm" len="sm"/>
              <a:tailEnd type="none" w="sm" len="sm"/>
            </a:ln>
          </p:spPr>
        </p:cxnSp>
        <p:cxnSp>
          <p:nvCxnSpPr>
            <p:cNvPr id="1073" name="Google Shape;1073;g7574fcc975_0_51"/>
            <p:cNvCxnSpPr>
              <a:stCxn id="1069" idx="4"/>
              <a:endCxn id="1070" idx="0"/>
            </p:cNvCxnSpPr>
            <p:nvPr/>
          </p:nvCxnSpPr>
          <p:spPr>
            <a:xfrm>
              <a:off x="1809981" y="4139170"/>
              <a:ext cx="0" cy="946500"/>
            </a:xfrm>
            <a:prstGeom prst="straightConnector1">
              <a:avLst/>
            </a:prstGeom>
            <a:noFill/>
            <a:ln w="19050" cap="flat" cmpd="sng">
              <a:solidFill>
                <a:srgbClr val="3F3F3F"/>
              </a:solidFill>
              <a:prstDash val="solid"/>
              <a:round/>
              <a:headEnd type="none" w="sm" len="sm"/>
              <a:tailEnd type="none" w="sm" len="sm"/>
            </a:ln>
          </p:spPr>
        </p:cxnSp>
        <p:cxnSp>
          <p:nvCxnSpPr>
            <p:cNvPr id="1074" name="Google Shape;1074;g7574fcc975_0_51"/>
            <p:cNvCxnSpPr>
              <a:stCxn id="1070" idx="4"/>
              <a:endCxn id="1071" idx="0"/>
            </p:cNvCxnSpPr>
            <p:nvPr/>
          </p:nvCxnSpPr>
          <p:spPr>
            <a:xfrm>
              <a:off x="1809981" y="5451473"/>
              <a:ext cx="0" cy="946500"/>
            </a:xfrm>
            <a:prstGeom prst="straightConnector1">
              <a:avLst/>
            </a:prstGeom>
            <a:noFill/>
            <a:ln w="19050" cap="flat" cmpd="sng">
              <a:solidFill>
                <a:srgbClr val="3F3F3F"/>
              </a:solidFill>
              <a:prstDash val="solid"/>
              <a:round/>
              <a:headEnd type="none" w="sm" len="sm"/>
              <a:tailEnd type="none" w="sm" len="sm"/>
            </a:ln>
          </p:spPr>
        </p:cxnSp>
        <p:sp>
          <p:nvSpPr>
            <p:cNvPr id="1075" name="Google Shape;1075;g7574fcc975_0_51"/>
            <p:cNvSpPr/>
            <p:nvPr/>
          </p:nvSpPr>
          <p:spPr>
            <a:xfrm>
              <a:off x="2259832" y="2157753"/>
              <a:ext cx="13121399" cy="91035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Advanced Project Options has less frequently used configuration options. </a:t>
              </a:r>
              <a:endParaRPr sz="2200" b="0" i="0" u="none" strike="noStrike" cap="none">
                <a:solidFill>
                  <a:srgbClr val="3F3F3F"/>
                </a:solidFill>
                <a:latin typeface="Open Sans"/>
                <a:ea typeface="Open Sans"/>
                <a:cs typeface="Open Sans"/>
                <a:sym typeface="Open Sans"/>
              </a:endParaRPr>
            </a:p>
          </p:txBody>
        </p:sp>
        <p:sp>
          <p:nvSpPr>
            <p:cNvPr id="1076" name="Google Shape;1076;g7574fcc975_0_51"/>
            <p:cNvSpPr/>
            <p:nvPr/>
          </p:nvSpPr>
          <p:spPr>
            <a:xfrm>
              <a:off x="2287474" y="3708454"/>
              <a:ext cx="9220200" cy="4960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These options appear when the Advanced button is clicked on.</a:t>
              </a:r>
              <a:endParaRPr sz="2200" b="0" i="0" u="none" strike="noStrike" cap="none">
                <a:solidFill>
                  <a:srgbClr val="3F3F3F"/>
                </a:solidFill>
                <a:latin typeface="Open Sans"/>
                <a:ea typeface="Open Sans"/>
                <a:cs typeface="Open Sans"/>
                <a:sym typeface="Open Sans"/>
              </a:endParaRPr>
            </a:p>
          </p:txBody>
        </p:sp>
        <p:sp>
          <p:nvSpPr>
            <p:cNvPr id="1077" name="Google Shape;1077;g7574fcc975_0_51"/>
            <p:cNvSpPr/>
            <p:nvPr/>
          </p:nvSpPr>
          <p:spPr>
            <a:xfrm>
              <a:off x="2285480" y="4925700"/>
              <a:ext cx="12503099"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Quiet Period</a:t>
              </a:r>
              <a:r>
                <a:rPr lang="en-US" sz="2200" b="0" i="0" u="none" strike="noStrike" cap="none">
                  <a:solidFill>
                    <a:srgbClr val="3F3F3F"/>
                  </a:solidFill>
                  <a:latin typeface="Open Sans"/>
                  <a:ea typeface="Open Sans"/>
                  <a:cs typeface="Open Sans"/>
                  <a:sym typeface="Open Sans"/>
                </a:rPr>
                <a:t> option in the build job configuration overrides the system-wide quiet period defined in the Jenkins System Configuration screen.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078" name="Google Shape;1078;g7574fcc975_0_51"/>
            <p:cNvSpPr/>
            <p:nvPr/>
          </p:nvSpPr>
          <p:spPr>
            <a:xfrm>
              <a:off x="2285512" y="6034091"/>
              <a:ext cx="12672300" cy="91035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Block build when upstream project is building </a:t>
              </a:r>
              <a:r>
                <a:rPr lang="en-US" sz="2200" b="0" i="0" u="none" strike="noStrike" cap="none">
                  <a:solidFill>
                    <a:srgbClr val="3F3F3F"/>
                  </a:solidFill>
                  <a:latin typeface="Open Sans"/>
                  <a:ea typeface="Open Sans"/>
                  <a:cs typeface="Open Sans"/>
                  <a:sym typeface="Open Sans"/>
                </a:rPr>
                <a:t>option is used when several related projects are affected by a single commit, but they must be built in a specific order. </a:t>
              </a:r>
              <a:endParaRPr sz="2200" b="0" i="0" u="none" strike="noStrike" cap="none">
                <a:solidFill>
                  <a:srgbClr val="3F3F3F"/>
                </a:solidFill>
                <a:latin typeface="Open Sans"/>
                <a:ea typeface="Open Sans"/>
                <a:cs typeface="Open Sans"/>
                <a:sym typeface="Open Sans"/>
              </a:endParaRPr>
            </a:p>
          </p:txBody>
        </p:sp>
      </p:grpSp>
      <p:pic>
        <p:nvPicPr>
          <p:cNvPr id="1079" name="Google Shape;1079;g7574fcc975_0_51"/>
          <p:cNvPicPr preferRelativeResize="0"/>
          <p:nvPr/>
        </p:nvPicPr>
        <p:blipFill rotWithShape="1">
          <a:blip r:embed="rId3">
            <a:alphaModFix/>
          </a:blip>
          <a:srcRect t="6807" b="6798"/>
          <a:stretch/>
        </p:blipFill>
        <p:spPr>
          <a:xfrm>
            <a:off x="4981603" y="917575"/>
            <a:ext cx="6535196" cy="9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7574fcc975_0_28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Advanced Configurations</a:t>
            </a:r>
            <a:endParaRPr/>
          </a:p>
        </p:txBody>
      </p:sp>
      <p:grpSp>
        <p:nvGrpSpPr>
          <p:cNvPr id="1085" name="Google Shape;1085;g7574fcc975_0_287"/>
          <p:cNvGrpSpPr/>
          <p:nvPr/>
        </p:nvGrpSpPr>
        <p:grpSpPr>
          <a:xfrm>
            <a:off x="1627101" y="2157753"/>
            <a:ext cx="13779773" cy="4507665"/>
            <a:chOff x="1627101" y="2157753"/>
            <a:chExt cx="13779773" cy="4507665"/>
          </a:xfrm>
        </p:grpSpPr>
        <p:sp>
          <p:nvSpPr>
            <p:cNvPr id="1086" name="Google Shape;1086;g7574fcc975_0_287"/>
            <p:cNvSpPr/>
            <p:nvPr/>
          </p:nvSpPr>
          <p:spPr>
            <a:xfrm>
              <a:off x="1627101" y="2444181"/>
              <a:ext cx="378600" cy="372331"/>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7574fcc975_0_287"/>
            <p:cNvSpPr/>
            <p:nvPr/>
          </p:nvSpPr>
          <p:spPr>
            <a:xfrm>
              <a:off x="1627101" y="3702056"/>
              <a:ext cx="378600" cy="372331"/>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g7574fcc975_0_287"/>
            <p:cNvSpPr/>
            <p:nvPr/>
          </p:nvSpPr>
          <p:spPr>
            <a:xfrm>
              <a:off x="1627101" y="4959931"/>
              <a:ext cx="378600" cy="372331"/>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g7574fcc975_0_287"/>
            <p:cNvSpPr/>
            <p:nvPr/>
          </p:nvSpPr>
          <p:spPr>
            <a:xfrm>
              <a:off x="1627101" y="6217806"/>
              <a:ext cx="378600" cy="372331"/>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90" name="Google Shape;1090;g7574fcc975_0_287"/>
            <p:cNvCxnSpPr>
              <a:stCxn id="1086" idx="4"/>
              <a:endCxn id="1087" idx="0"/>
            </p:cNvCxnSpPr>
            <p:nvPr/>
          </p:nvCxnSpPr>
          <p:spPr>
            <a:xfrm>
              <a:off x="1816401" y="2816512"/>
              <a:ext cx="0" cy="885600"/>
            </a:xfrm>
            <a:prstGeom prst="straightConnector1">
              <a:avLst/>
            </a:prstGeom>
            <a:noFill/>
            <a:ln w="19050" cap="flat" cmpd="sng">
              <a:solidFill>
                <a:srgbClr val="3F3F3F"/>
              </a:solidFill>
              <a:prstDash val="solid"/>
              <a:round/>
              <a:headEnd type="none" w="sm" len="sm"/>
              <a:tailEnd type="none" w="sm" len="sm"/>
            </a:ln>
          </p:spPr>
        </p:cxnSp>
        <p:cxnSp>
          <p:nvCxnSpPr>
            <p:cNvPr id="1091" name="Google Shape;1091;g7574fcc975_0_287"/>
            <p:cNvCxnSpPr>
              <a:stCxn id="1087" idx="4"/>
              <a:endCxn id="1088" idx="0"/>
            </p:cNvCxnSpPr>
            <p:nvPr/>
          </p:nvCxnSpPr>
          <p:spPr>
            <a:xfrm>
              <a:off x="1816401" y="4074387"/>
              <a:ext cx="0" cy="885600"/>
            </a:xfrm>
            <a:prstGeom prst="straightConnector1">
              <a:avLst/>
            </a:prstGeom>
            <a:noFill/>
            <a:ln w="19050" cap="flat" cmpd="sng">
              <a:solidFill>
                <a:srgbClr val="3F3F3F"/>
              </a:solidFill>
              <a:prstDash val="solid"/>
              <a:round/>
              <a:headEnd type="none" w="sm" len="sm"/>
              <a:tailEnd type="none" w="sm" len="sm"/>
            </a:ln>
          </p:spPr>
        </p:cxnSp>
        <p:cxnSp>
          <p:nvCxnSpPr>
            <p:cNvPr id="1092" name="Google Shape;1092;g7574fcc975_0_287"/>
            <p:cNvCxnSpPr>
              <a:stCxn id="1088" idx="4"/>
              <a:endCxn id="1089" idx="0"/>
            </p:cNvCxnSpPr>
            <p:nvPr/>
          </p:nvCxnSpPr>
          <p:spPr>
            <a:xfrm>
              <a:off x="1816401" y="5332262"/>
              <a:ext cx="0" cy="885600"/>
            </a:xfrm>
            <a:prstGeom prst="straightConnector1">
              <a:avLst/>
            </a:prstGeom>
            <a:noFill/>
            <a:ln w="19050" cap="flat" cmpd="sng">
              <a:solidFill>
                <a:srgbClr val="3F3F3F"/>
              </a:solidFill>
              <a:prstDash val="solid"/>
              <a:round/>
              <a:headEnd type="none" w="sm" len="sm"/>
              <a:tailEnd type="none" w="sm" len="sm"/>
            </a:ln>
          </p:spPr>
        </p:cxnSp>
        <p:sp>
          <p:nvSpPr>
            <p:cNvPr id="1093" name="Google Shape;1093;g7574fcc975_0_287"/>
            <p:cNvSpPr/>
            <p:nvPr/>
          </p:nvSpPr>
          <p:spPr>
            <a:xfrm>
              <a:off x="2259832" y="2157753"/>
              <a:ext cx="13121399" cy="91035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Block build when upstream project is building </a:t>
              </a:r>
              <a:r>
                <a:rPr lang="en-US" sz="2200" b="0" i="0" u="none" strike="noStrike" cap="none">
                  <a:solidFill>
                    <a:srgbClr val="3F3F3F"/>
                  </a:solidFill>
                  <a:latin typeface="Open Sans"/>
                  <a:ea typeface="Open Sans"/>
                  <a:cs typeface="Open Sans"/>
                  <a:sym typeface="Open Sans"/>
                </a:rPr>
                <a:t>option is used when several related projects are affected by a single commit, but they must be built in a specific order. </a:t>
              </a:r>
              <a:endParaRPr sz="2200" b="0" i="0" u="none" strike="noStrike" cap="none">
                <a:solidFill>
                  <a:srgbClr val="3F3F3F"/>
                </a:solidFill>
                <a:latin typeface="Open Sans"/>
                <a:ea typeface="Open Sans"/>
                <a:cs typeface="Open Sans"/>
                <a:sym typeface="Open Sans"/>
              </a:endParaRPr>
            </a:p>
          </p:txBody>
        </p:sp>
        <p:sp>
          <p:nvSpPr>
            <p:cNvPr id="1094" name="Google Shape;1094;g7574fcc975_0_287"/>
            <p:cNvSpPr/>
            <p:nvPr/>
          </p:nvSpPr>
          <p:spPr>
            <a:xfrm>
              <a:off x="2287475" y="3354194"/>
              <a:ext cx="13093801" cy="91035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this option is activated, Jenkins will wait until all upstream build jobs have finished before starting the new build.</a:t>
              </a:r>
              <a:endParaRPr sz="2200" b="0" i="0" u="none" strike="noStrike" cap="none">
                <a:solidFill>
                  <a:srgbClr val="3F3F3F"/>
                </a:solidFill>
                <a:latin typeface="Open Sans"/>
                <a:ea typeface="Open Sans"/>
                <a:cs typeface="Open Sans"/>
                <a:sym typeface="Open Sans"/>
              </a:endParaRPr>
            </a:p>
          </p:txBody>
        </p:sp>
        <p:sp>
          <p:nvSpPr>
            <p:cNvPr id="1095" name="Google Shape;1095;g7574fcc975_0_287"/>
            <p:cNvSpPr/>
            <p:nvPr/>
          </p:nvSpPr>
          <p:spPr>
            <a:xfrm>
              <a:off x="2285475" y="4594176"/>
              <a:ext cx="13121399" cy="976256"/>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default directory used by Jenkins can be overridden by ticking the </a:t>
              </a:r>
              <a:r>
                <a:rPr lang="en-US" sz="2200" b="0" i="1" u="none" strike="noStrike" cap="none">
                  <a:solidFill>
                    <a:srgbClr val="3F3F3F"/>
                  </a:solidFill>
                  <a:latin typeface="Open Sans"/>
                  <a:ea typeface="Open Sans"/>
                  <a:cs typeface="Open Sans"/>
                  <a:sym typeface="Open Sans"/>
                </a:rPr>
                <a:t>Use custom workspace</a:t>
              </a:r>
              <a:r>
                <a:rPr lang="en-US" sz="2200" b="0" i="0" u="none" strike="noStrike" cap="none">
                  <a:solidFill>
                    <a:srgbClr val="3F3F3F"/>
                  </a:solidFill>
                  <a:latin typeface="Open Sans"/>
                  <a:ea typeface="Open Sans"/>
                  <a:cs typeface="Open Sans"/>
                  <a:sym typeface="Open Sans"/>
                </a:rPr>
                <a:t> option and providing the path yourself.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096" name="Google Shape;1096;g7574fcc975_0_287"/>
            <p:cNvSpPr/>
            <p:nvPr/>
          </p:nvSpPr>
          <p:spPr>
            <a:xfrm>
              <a:off x="2285512" y="6044980"/>
              <a:ext cx="12672300" cy="620438"/>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path can be either absolute or relative to Jenkins’ home directory.</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1097" name="Google Shape;1097;g7574fcc975_0_287"/>
          <p:cNvPicPr preferRelativeResize="0"/>
          <p:nvPr/>
        </p:nvPicPr>
        <p:blipFill rotWithShape="1">
          <a:blip r:embed="rId3">
            <a:alphaModFix/>
          </a:blip>
          <a:srcRect t="6807" b="6798"/>
          <a:stretch/>
        </p:blipFill>
        <p:spPr>
          <a:xfrm>
            <a:off x="4981603" y="917575"/>
            <a:ext cx="6535196" cy="9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g7574fcc975_0_30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Configuring Source Code Management</a:t>
            </a:r>
            <a:endParaRPr/>
          </a:p>
        </p:txBody>
      </p:sp>
      <p:sp>
        <p:nvSpPr>
          <p:cNvPr id="1103" name="Google Shape;1103;g7574fcc975_0_304"/>
          <p:cNvSpPr txBox="1">
            <a:spLocks noGrp="1"/>
          </p:cNvSpPr>
          <p:nvPr>
            <p:ph type="body" idx="1"/>
          </p:nvPr>
        </p:nvSpPr>
        <p:spPr>
          <a:xfrm>
            <a:off x="2920407" y="1503500"/>
            <a:ext cx="10488600" cy="10962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1100"/>
              <a:buNone/>
            </a:pPr>
            <a:r>
              <a:rPr lang="en-US"/>
              <a:t>SCM configuration options in Jenkins are identical across all types of build jobs. Jenkins supports:</a:t>
            </a:r>
            <a:endParaRPr/>
          </a:p>
          <a:p>
            <a:pPr marL="457200" lvl="0" indent="0" algn="l" rtl="0">
              <a:lnSpc>
                <a:spcPct val="115000"/>
              </a:lnSpc>
              <a:spcBef>
                <a:spcPts val="1000"/>
              </a:spcBef>
              <a:spcAft>
                <a:spcPts val="0"/>
              </a:spcAft>
              <a:buSzPts val="2800"/>
              <a:buNone/>
            </a:pPr>
            <a:endParaRPr>
              <a:solidFill>
                <a:srgbClr val="434343"/>
              </a:solidFill>
            </a:endParaRPr>
          </a:p>
          <a:p>
            <a:pPr marL="45720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SzPts val="2800"/>
              <a:buNone/>
            </a:pPr>
            <a:endParaRPr/>
          </a:p>
        </p:txBody>
      </p:sp>
      <p:grpSp>
        <p:nvGrpSpPr>
          <p:cNvPr id="1104" name="Google Shape;1104;g7574fcc975_0_304"/>
          <p:cNvGrpSpPr/>
          <p:nvPr/>
        </p:nvGrpSpPr>
        <p:grpSpPr>
          <a:xfrm>
            <a:off x="3606216" y="3173550"/>
            <a:ext cx="9055922" cy="2624947"/>
            <a:chOff x="1836505" y="4147395"/>
            <a:chExt cx="12053669" cy="3493873"/>
          </a:xfrm>
        </p:grpSpPr>
        <p:sp>
          <p:nvSpPr>
            <p:cNvPr id="1105" name="Google Shape;1105;g7574fcc975_0_304"/>
            <p:cNvSpPr/>
            <p:nvPr/>
          </p:nvSpPr>
          <p:spPr>
            <a:xfrm>
              <a:off x="6135302" y="4211068"/>
              <a:ext cx="3430200" cy="3430200"/>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Subversion</a:t>
              </a:r>
              <a:endParaRPr sz="2200" b="0" i="0" u="none" strike="noStrike" cap="none">
                <a:solidFill>
                  <a:srgbClr val="3F3F3F"/>
                </a:solidFill>
                <a:latin typeface="Open Sans"/>
                <a:ea typeface="Open Sans"/>
                <a:cs typeface="Open Sans"/>
                <a:sym typeface="Open Sans"/>
              </a:endParaRPr>
            </a:p>
          </p:txBody>
        </p:sp>
        <p:sp>
          <p:nvSpPr>
            <p:cNvPr id="1106" name="Google Shape;1106;g7574fcc975_0_304"/>
            <p:cNvSpPr/>
            <p:nvPr/>
          </p:nvSpPr>
          <p:spPr>
            <a:xfrm>
              <a:off x="1836505" y="4211068"/>
              <a:ext cx="3430200" cy="3430200"/>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CVS</a:t>
              </a:r>
              <a:endParaRPr sz="2200" b="0" i="0" u="none" strike="noStrike" cap="none">
                <a:solidFill>
                  <a:srgbClr val="3F3F3F"/>
                </a:solidFill>
                <a:latin typeface="Open Sans"/>
                <a:ea typeface="Open Sans"/>
                <a:cs typeface="Open Sans"/>
                <a:sym typeface="Open Sans"/>
              </a:endParaRPr>
            </a:p>
          </p:txBody>
        </p:sp>
        <p:sp>
          <p:nvSpPr>
            <p:cNvPr id="1107" name="Google Shape;1107;g7574fcc975_0_304"/>
            <p:cNvSpPr/>
            <p:nvPr/>
          </p:nvSpPr>
          <p:spPr>
            <a:xfrm>
              <a:off x="10459974" y="4147395"/>
              <a:ext cx="3430200" cy="3430200"/>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Git</a:t>
              </a:r>
              <a:endParaRPr sz="2200" b="0" i="0" u="none" strike="noStrike" cap="none">
                <a:solidFill>
                  <a:srgbClr val="3F3F3F"/>
                </a:solidFill>
                <a:latin typeface="Open Sans"/>
                <a:ea typeface="Open Sans"/>
                <a:cs typeface="Open Sans"/>
                <a:sym typeface="Open Sans"/>
              </a:endParaRPr>
            </a:p>
          </p:txBody>
        </p:sp>
      </p:grpSp>
      <p:sp>
        <p:nvSpPr>
          <p:cNvPr id="1108" name="Google Shape;1108;g7574fcc975_0_304"/>
          <p:cNvSpPr/>
          <p:nvPr/>
        </p:nvSpPr>
        <p:spPr>
          <a:xfrm>
            <a:off x="2920407" y="6919300"/>
            <a:ext cx="10344600" cy="897900"/>
          </a:xfrm>
          <a:prstGeom prst="roundRect">
            <a:avLst>
              <a:gd name="adj" fmla="val 16667"/>
            </a:avLst>
          </a:prstGeom>
          <a:solidFill>
            <a:srgbClr val="FFFFFF"/>
          </a:solidFill>
          <a:ln w="1905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It also integrates with lots of other version control systems via plugins. </a:t>
            </a:r>
            <a:endParaRPr sz="2200" b="0" i="0" u="none" strike="noStrike" cap="none">
              <a:solidFill>
                <a:srgbClr val="3F3F3F"/>
              </a:solidFill>
              <a:latin typeface="Open Sans"/>
              <a:ea typeface="Open Sans"/>
              <a:cs typeface="Open Sans"/>
              <a:sym typeface="Open Sans"/>
            </a:endParaRPr>
          </a:p>
        </p:txBody>
      </p:sp>
      <p:pic>
        <p:nvPicPr>
          <p:cNvPr id="1109" name="Google Shape;1109;g7574fcc975_0_304"/>
          <p:cNvPicPr preferRelativeResize="0"/>
          <p:nvPr/>
        </p:nvPicPr>
        <p:blipFill rotWithShape="1">
          <a:blip r:embed="rId3">
            <a:alphaModFix/>
          </a:blip>
          <a:srcRect t="6807" b="6798"/>
          <a:stretch/>
        </p:blipFill>
        <p:spPr>
          <a:xfrm>
            <a:off x="3465110" y="917575"/>
            <a:ext cx="9568182"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grpSp>
        <p:nvGrpSpPr>
          <p:cNvPr id="1115" name="Google Shape;1115;g7574fcc975_0_320"/>
          <p:cNvGrpSpPr/>
          <p:nvPr/>
        </p:nvGrpSpPr>
        <p:grpSpPr>
          <a:xfrm>
            <a:off x="1644304" y="2157754"/>
            <a:ext cx="9654840" cy="6098576"/>
            <a:chOff x="1644304" y="2157754"/>
            <a:chExt cx="9654840" cy="6098576"/>
          </a:xfrm>
        </p:grpSpPr>
        <p:cxnSp>
          <p:nvCxnSpPr>
            <p:cNvPr id="1116" name="Google Shape;1116;g7574fcc975_0_320"/>
            <p:cNvCxnSpPr>
              <a:endCxn id="1117" idx="0"/>
            </p:cNvCxnSpPr>
            <p:nvPr/>
          </p:nvCxnSpPr>
          <p:spPr>
            <a:xfrm>
              <a:off x="1816395" y="6727167"/>
              <a:ext cx="0" cy="550800"/>
            </a:xfrm>
            <a:prstGeom prst="straightConnector1">
              <a:avLst/>
            </a:prstGeom>
            <a:noFill/>
            <a:ln w="19050" cap="flat" cmpd="sng">
              <a:solidFill>
                <a:srgbClr val="3F3F3F"/>
              </a:solidFill>
              <a:prstDash val="solid"/>
              <a:round/>
              <a:headEnd type="none" w="sm" len="sm"/>
              <a:tailEnd type="none" w="sm" len="sm"/>
            </a:ln>
          </p:spPr>
        </p:cxnSp>
        <p:cxnSp>
          <p:nvCxnSpPr>
            <p:cNvPr id="1118" name="Google Shape;1118;g7574fcc975_0_320"/>
            <p:cNvCxnSpPr/>
            <p:nvPr/>
          </p:nvCxnSpPr>
          <p:spPr>
            <a:xfrm>
              <a:off x="1816350" y="7505019"/>
              <a:ext cx="0" cy="550870"/>
            </a:xfrm>
            <a:prstGeom prst="straightConnector1">
              <a:avLst/>
            </a:prstGeom>
            <a:noFill/>
            <a:ln w="19050" cap="flat" cmpd="sng">
              <a:solidFill>
                <a:srgbClr val="3F3F3F"/>
              </a:solidFill>
              <a:prstDash val="solid"/>
              <a:round/>
              <a:headEnd type="none" w="sm" len="sm"/>
              <a:tailEnd type="none" w="sm" len="sm"/>
            </a:ln>
          </p:spPr>
        </p:cxnSp>
        <p:cxnSp>
          <p:nvCxnSpPr>
            <p:cNvPr id="1119" name="Google Shape;1119;g7574fcc975_0_320"/>
            <p:cNvCxnSpPr/>
            <p:nvPr/>
          </p:nvCxnSpPr>
          <p:spPr>
            <a:xfrm>
              <a:off x="1816350" y="7310899"/>
              <a:ext cx="0" cy="239700"/>
            </a:xfrm>
            <a:prstGeom prst="straightConnector1">
              <a:avLst/>
            </a:prstGeom>
            <a:noFill/>
            <a:ln w="19050" cap="flat" cmpd="sng">
              <a:solidFill>
                <a:srgbClr val="3F3F3F"/>
              </a:solidFill>
              <a:prstDash val="solid"/>
              <a:round/>
              <a:headEnd type="none" w="sm" len="sm"/>
              <a:tailEnd type="none" w="sm" len="sm"/>
            </a:ln>
          </p:spPr>
        </p:cxnSp>
        <p:sp>
          <p:nvSpPr>
            <p:cNvPr id="1120" name="Google Shape;1120;g7574fcc975_0_320"/>
            <p:cNvSpPr/>
            <p:nvPr/>
          </p:nvSpPr>
          <p:spPr>
            <a:xfrm>
              <a:off x="1644304" y="2313845"/>
              <a:ext cx="344182"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21" name="Google Shape;1121;g7574fcc975_0_320"/>
            <p:cNvSpPr/>
            <p:nvPr/>
          </p:nvSpPr>
          <p:spPr>
            <a:xfrm>
              <a:off x="1644304" y="2897507"/>
              <a:ext cx="344182"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22" name="Google Shape;1122;g7574fcc975_0_320"/>
            <p:cNvSpPr/>
            <p:nvPr/>
          </p:nvSpPr>
          <p:spPr>
            <a:xfrm>
              <a:off x="1644304" y="3523287"/>
              <a:ext cx="344182"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23" name="Google Shape;1123;g7574fcc975_0_320"/>
            <p:cNvSpPr/>
            <p:nvPr/>
          </p:nvSpPr>
          <p:spPr>
            <a:xfrm>
              <a:off x="1644304" y="4149067"/>
              <a:ext cx="344182"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24" name="Google Shape;1124;g7574fcc975_0_320"/>
            <p:cNvSpPr/>
            <p:nvPr/>
          </p:nvSpPr>
          <p:spPr>
            <a:xfrm>
              <a:off x="1644304" y="4774847"/>
              <a:ext cx="344182" cy="3441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25" name="Google Shape;1125;g7574fcc975_0_320"/>
            <p:cNvSpPr/>
            <p:nvPr/>
          </p:nvSpPr>
          <p:spPr>
            <a:xfrm>
              <a:off x="1644304" y="5400627"/>
              <a:ext cx="344182"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1126" name="Google Shape;1126;g7574fcc975_0_320"/>
            <p:cNvCxnSpPr>
              <a:stCxn id="1120" idx="4"/>
              <a:endCxn id="1121" idx="0"/>
            </p:cNvCxnSpPr>
            <p:nvPr/>
          </p:nvCxnSpPr>
          <p:spPr>
            <a:xfrm>
              <a:off x="1816395" y="2657945"/>
              <a:ext cx="0" cy="239700"/>
            </a:xfrm>
            <a:prstGeom prst="straightConnector1">
              <a:avLst/>
            </a:prstGeom>
            <a:noFill/>
            <a:ln w="19050" cap="flat" cmpd="sng">
              <a:solidFill>
                <a:srgbClr val="3F3F3F"/>
              </a:solidFill>
              <a:prstDash val="solid"/>
              <a:round/>
              <a:headEnd type="none" w="sm" len="sm"/>
              <a:tailEnd type="none" w="sm" len="sm"/>
            </a:ln>
          </p:spPr>
        </p:cxnSp>
        <p:cxnSp>
          <p:nvCxnSpPr>
            <p:cNvPr id="1127" name="Google Shape;1127;g7574fcc975_0_320"/>
            <p:cNvCxnSpPr>
              <a:stCxn id="1121" idx="4"/>
              <a:endCxn id="1122" idx="0"/>
            </p:cNvCxnSpPr>
            <p:nvPr/>
          </p:nvCxnSpPr>
          <p:spPr>
            <a:xfrm>
              <a:off x="1816395" y="3241607"/>
              <a:ext cx="0" cy="281700"/>
            </a:xfrm>
            <a:prstGeom prst="straightConnector1">
              <a:avLst/>
            </a:prstGeom>
            <a:noFill/>
            <a:ln w="19050" cap="flat" cmpd="sng">
              <a:solidFill>
                <a:srgbClr val="3F3F3F"/>
              </a:solidFill>
              <a:prstDash val="solid"/>
              <a:round/>
              <a:headEnd type="none" w="sm" len="sm"/>
              <a:tailEnd type="none" w="sm" len="sm"/>
            </a:ln>
          </p:spPr>
        </p:cxnSp>
        <p:cxnSp>
          <p:nvCxnSpPr>
            <p:cNvPr id="1128" name="Google Shape;1128;g7574fcc975_0_320"/>
            <p:cNvCxnSpPr>
              <a:stCxn id="1122" idx="4"/>
              <a:endCxn id="1123" idx="0"/>
            </p:cNvCxnSpPr>
            <p:nvPr/>
          </p:nvCxnSpPr>
          <p:spPr>
            <a:xfrm>
              <a:off x="1816395" y="3867387"/>
              <a:ext cx="0" cy="281700"/>
            </a:xfrm>
            <a:prstGeom prst="straightConnector1">
              <a:avLst/>
            </a:prstGeom>
            <a:noFill/>
            <a:ln w="19050" cap="flat" cmpd="sng">
              <a:solidFill>
                <a:srgbClr val="3F3F3F"/>
              </a:solidFill>
              <a:prstDash val="solid"/>
              <a:round/>
              <a:headEnd type="none" w="sm" len="sm"/>
              <a:tailEnd type="none" w="sm" len="sm"/>
            </a:ln>
          </p:spPr>
        </p:cxnSp>
        <p:cxnSp>
          <p:nvCxnSpPr>
            <p:cNvPr id="1129" name="Google Shape;1129;g7574fcc975_0_320"/>
            <p:cNvCxnSpPr>
              <a:stCxn id="1123" idx="4"/>
              <a:endCxn id="1124" idx="0"/>
            </p:cNvCxnSpPr>
            <p:nvPr/>
          </p:nvCxnSpPr>
          <p:spPr>
            <a:xfrm>
              <a:off x="1816395" y="4493167"/>
              <a:ext cx="0" cy="281700"/>
            </a:xfrm>
            <a:prstGeom prst="straightConnector1">
              <a:avLst/>
            </a:prstGeom>
            <a:noFill/>
            <a:ln w="19050" cap="flat" cmpd="sng">
              <a:solidFill>
                <a:srgbClr val="3F3F3F"/>
              </a:solidFill>
              <a:prstDash val="solid"/>
              <a:round/>
              <a:headEnd type="none" w="sm" len="sm"/>
              <a:tailEnd type="none" w="sm" len="sm"/>
            </a:ln>
          </p:spPr>
        </p:cxnSp>
        <p:cxnSp>
          <p:nvCxnSpPr>
            <p:cNvPr id="1130" name="Google Shape;1130;g7574fcc975_0_320"/>
            <p:cNvCxnSpPr>
              <a:stCxn id="1124" idx="4"/>
              <a:endCxn id="1125" idx="0"/>
            </p:cNvCxnSpPr>
            <p:nvPr/>
          </p:nvCxnSpPr>
          <p:spPr>
            <a:xfrm>
              <a:off x="1816395" y="5118947"/>
              <a:ext cx="0" cy="281700"/>
            </a:xfrm>
            <a:prstGeom prst="straightConnector1">
              <a:avLst/>
            </a:prstGeom>
            <a:noFill/>
            <a:ln w="19050" cap="flat" cmpd="sng">
              <a:solidFill>
                <a:srgbClr val="3F3F3F"/>
              </a:solidFill>
              <a:prstDash val="solid"/>
              <a:round/>
              <a:headEnd type="none" w="sm" len="sm"/>
              <a:tailEnd type="none" w="sm" len="sm"/>
            </a:ln>
          </p:spPr>
        </p:cxnSp>
        <p:sp>
          <p:nvSpPr>
            <p:cNvPr id="1131" name="Google Shape;1131;g7574fcc975_0_320"/>
            <p:cNvSpPr/>
            <p:nvPr/>
          </p:nvSpPr>
          <p:spPr>
            <a:xfrm>
              <a:off x="1644304" y="6026407"/>
              <a:ext cx="344182"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1132" name="Google Shape;1132;g7574fcc975_0_320"/>
            <p:cNvCxnSpPr>
              <a:stCxn id="1125" idx="4"/>
              <a:endCxn id="1131" idx="0"/>
            </p:cNvCxnSpPr>
            <p:nvPr/>
          </p:nvCxnSpPr>
          <p:spPr>
            <a:xfrm>
              <a:off x="1816395" y="5744727"/>
              <a:ext cx="0" cy="281700"/>
            </a:xfrm>
            <a:prstGeom prst="straightConnector1">
              <a:avLst/>
            </a:prstGeom>
            <a:noFill/>
            <a:ln w="19050" cap="flat" cmpd="sng">
              <a:solidFill>
                <a:srgbClr val="3F3F3F"/>
              </a:solidFill>
              <a:prstDash val="solid"/>
              <a:round/>
              <a:headEnd type="none" w="sm" len="sm"/>
              <a:tailEnd type="none" w="sm" len="sm"/>
            </a:ln>
          </p:spPr>
        </p:cxnSp>
        <p:sp>
          <p:nvSpPr>
            <p:cNvPr id="1133" name="Google Shape;1133;g7574fcc975_0_320"/>
            <p:cNvSpPr/>
            <p:nvPr/>
          </p:nvSpPr>
          <p:spPr>
            <a:xfrm>
              <a:off x="1644304" y="6652187"/>
              <a:ext cx="344182" cy="344100"/>
            </a:xfrm>
            <a:prstGeom prst="ellipse">
              <a:avLst/>
            </a:prstGeom>
            <a:solidFill>
              <a:srgbClr val="81C9D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1134" name="Google Shape;1134;g7574fcc975_0_320"/>
            <p:cNvCxnSpPr>
              <a:stCxn id="1131" idx="4"/>
              <a:endCxn id="1133" idx="0"/>
            </p:cNvCxnSpPr>
            <p:nvPr/>
          </p:nvCxnSpPr>
          <p:spPr>
            <a:xfrm>
              <a:off x="1816395" y="6370507"/>
              <a:ext cx="0" cy="281700"/>
            </a:xfrm>
            <a:prstGeom prst="straightConnector1">
              <a:avLst/>
            </a:prstGeom>
            <a:noFill/>
            <a:ln w="19050" cap="flat" cmpd="sng">
              <a:solidFill>
                <a:srgbClr val="3F3F3F"/>
              </a:solidFill>
              <a:prstDash val="solid"/>
              <a:round/>
              <a:headEnd type="none" w="sm" len="sm"/>
              <a:tailEnd type="none" w="sm" len="sm"/>
            </a:ln>
          </p:spPr>
        </p:cxnSp>
        <p:sp>
          <p:nvSpPr>
            <p:cNvPr id="1117" name="Google Shape;1117;g7574fcc975_0_320"/>
            <p:cNvSpPr/>
            <p:nvPr/>
          </p:nvSpPr>
          <p:spPr>
            <a:xfrm>
              <a:off x="1644304" y="7277967"/>
              <a:ext cx="344182"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5" name="Google Shape;1135;g7574fcc975_0_320"/>
            <p:cNvSpPr/>
            <p:nvPr/>
          </p:nvSpPr>
          <p:spPr>
            <a:xfrm>
              <a:off x="1644304" y="7903750"/>
              <a:ext cx="344182"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36" name="Google Shape;1136;g7574fcc975_0_320"/>
            <p:cNvSpPr/>
            <p:nvPr/>
          </p:nvSpPr>
          <p:spPr>
            <a:xfrm>
              <a:off x="2246944" y="2157754"/>
              <a:ext cx="9052200" cy="632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Accurev</a:t>
              </a:r>
              <a:endParaRPr sz="2200" b="0" i="0" u="none" strike="noStrike" cap="none">
                <a:solidFill>
                  <a:srgbClr val="3F3F3F"/>
                </a:solidFill>
                <a:latin typeface="Open Sans"/>
                <a:ea typeface="Open Sans"/>
                <a:cs typeface="Open Sans"/>
                <a:sym typeface="Open Sans"/>
              </a:endParaRPr>
            </a:p>
          </p:txBody>
        </p:sp>
        <p:sp>
          <p:nvSpPr>
            <p:cNvPr id="1137" name="Google Shape;1137;g7574fcc975_0_320"/>
            <p:cNvSpPr/>
            <p:nvPr/>
          </p:nvSpPr>
          <p:spPr>
            <a:xfrm>
              <a:off x="2235996" y="2839592"/>
              <a:ext cx="29283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Bazaar</a:t>
              </a:r>
              <a:endParaRPr sz="2200" b="0" i="0" u="none" strike="noStrike" cap="none">
                <a:solidFill>
                  <a:srgbClr val="3F3F3F"/>
                </a:solidFill>
                <a:latin typeface="Open Sans"/>
                <a:ea typeface="Open Sans"/>
                <a:cs typeface="Open Sans"/>
                <a:sym typeface="Open Sans"/>
              </a:endParaRPr>
            </a:p>
          </p:txBody>
        </p:sp>
        <p:sp>
          <p:nvSpPr>
            <p:cNvPr id="1138" name="Google Shape;1138;g7574fcc975_0_320"/>
            <p:cNvSpPr/>
            <p:nvPr/>
          </p:nvSpPr>
          <p:spPr>
            <a:xfrm>
              <a:off x="2246835" y="3454523"/>
              <a:ext cx="35502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BitKeeper</a:t>
              </a:r>
              <a:endParaRPr sz="2200" b="0" i="0" u="none" strike="noStrike" cap="none">
                <a:solidFill>
                  <a:srgbClr val="3F3F3F"/>
                </a:solidFill>
                <a:latin typeface="Open Sans"/>
                <a:ea typeface="Open Sans"/>
                <a:cs typeface="Open Sans"/>
                <a:sym typeface="Open Sans"/>
              </a:endParaRPr>
            </a:p>
          </p:txBody>
        </p:sp>
        <p:sp>
          <p:nvSpPr>
            <p:cNvPr id="1139" name="Google Shape;1139;g7574fcc975_0_320"/>
            <p:cNvSpPr/>
            <p:nvPr/>
          </p:nvSpPr>
          <p:spPr>
            <a:xfrm>
              <a:off x="2246841" y="4108247"/>
              <a:ext cx="21708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ClearCase</a:t>
              </a:r>
              <a:endParaRPr sz="2200" b="0" i="0" u="none" strike="noStrike" cap="none">
                <a:solidFill>
                  <a:srgbClr val="3F3F3F"/>
                </a:solidFill>
                <a:latin typeface="Open Sans"/>
                <a:ea typeface="Open Sans"/>
                <a:cs typeface="Open Sans"/>
                <a:sym typeface="Open Sans"/>
              </a:endParaRPr>
            </a:p>
          </p:txBody>
        </p:sp>
        <p:sp>
          <p:nvSpPr>
            <p:cNvPr id="1140" name="Google Shape;1140;g7574fcc975_0_320"/>
            <p:cNvSpPr/>
            <p:nvPr/>
          </p:nvSpPr>
          <p:spPr>
            <a:xfrm>
              <a:off x="2246835" y="4723176"/>
              <a:ext cx="37626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CMVC</a:t>
              </a:r>
              <a:endParaRPr sz="2200" b="0" i="0" u="none" strike="noStrike" cap="none">
                <a:solidFill>
                  <a:srgbClr val="3F3F3F"/>
                </a:solidFill>
                <a:latin typeface="Open Sans"/>
                <a:ea typeface="Open Sans"/>
                <a:cs typeface="Open Sans"/>
                <a:sym typeface="Open Sans"/>
              </a:endParaRPr>
            </a:p>
          </p:txBody>
        </p:sp>
        <p:sp>
          <p:nvSpPr>
            <p:cNvPr id="1141" name="Google Shape;1141;g7574fcc975_0_320"/>
            <p:cNvSpPr/>
            <p:nvPr/>
          </p:nvSpPr>
          <p:spPr>
            <a:xfrm>
              <a:off x="2246944" y="5339489"/>
              <a:ext cx="30813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Dimensions</a:t>
              </a:r>
              <a:endParaRPr sz="2200" b="0" i="0" u="none" strike="noStrike" cap="none">
                <a:solidFill>
                  <a:srgbClr val="3F3F3F"/>
                </a:solidFill>
                <a:latin typeface="Open Sans"/>
                <a:ea typeface="Open Sans"/>
                <a:cs typeface="Open Sans"/>
                <a:sym typeface="Open Sans"/>
              </a:endParaRPr>
            </a:p>
          </p:txBody>
        </p:sp>
        <p:sp>
          <p:nvSpPr>
            <p:cNvPr id="1142" name="Google Shape;1142;g7574fcc975_0_320"/>
            <p:cNvSpPr/>
            <p:nvPr/>
          </p:nvSpPr>
          <p:spPr>
            <a:xfrm>
              <a:off x="2246835" y="5966889"/>
              <a:ext cx="24312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CA Harvest</a:t>
              </a:r>
              <a:endParaRPr sz="2200" b="0" i="0" u="none" strike="noStrike" cap="none">
                <a:solidFill>
                  <a:srgbClr val="3F3F3F"/>
                </a:solidFill>
                <a:latin typeface="Open Sans"/>
                <a:ea typeface="Open Sans"/>
                <a:cs typeface="Open Sans"/>
                <a:sym typeface="Open Sans"/>
              </a:endParaRPr>
            </a:p>
          </p:txBody>
        </p:sp>
        <p:sp>
          <p:nvSpPr>
            <p:cNvPr id="1143" name="Google Shape;1143;g7574fcc975_0_320"/>
            <p:cNvSpPr/>
            <p:nvPr/>
          </p:nvSpPr>
          <p:spPr>
            <a:xfrm>
              <a:off x="2246944" y="6598444"/>
              <a:ext cx="21708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Mercurial</a:t>
              </a:r>
              <a:endParaRPr sz="2200" b="0" i="0" u="none" strike="noStrike" cap="none">
                <a:solidFill>
                  <a:srgbClr val="3F3F3F"/>
                </a:solidFill>
                <a:latin typeface="Open Sans"/>
                <a:ea typeface="Open Sans"/>
                <a:cs typeface="Open Sans"/>
                <a:sym typeface="Open Sans"/>
              </a:endParaRPr>
            </a:p>
          </p:txBody>
        </p:sp>
        <p:sp>
          <p:nvSpPr>
            <p:cNvPr id="1144" name="Google Shape;1144;g7574fcc975_0_320"/>
            <p:cNvSpPr/>
            <p:nvPr/>
          </p:nvSpPr>
          <p:spPr>
            <a:xfrm>
              <a:off x="2243838" y="7239699"/>
              <a:ext cx="24624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Perforce</a:t>
              </a:r>
              <a:endParaRPr sz="2200" b="0" i="0" u="none" strike="noStrike" cap="none">
                <a:solidFill>
                  <a:srgbClr val="3F3F3F"/>
                </a:solidFill>
                <a:latin typeface="Open Sans"/>
                <a:ea typeface="Open Sans"/>
                <a:cs typeface="Open Sans"/>
                <a:sym typeface="Open Sans"/>
              </a:endParaRPr>
            </a:p>
          </p:txBody>
        </p:sp>
        <p:sp>
          <p:nvSpPr>
            <p:cNvPr id="1145" name="Google Shape;1145;g7574fcc975_0_320"/>
            <p:cNvSpPr/>
            <p:nvPr/>
          </p:nvSpPr>
          <p:spPr>
            <a:xfrm>
              <a:off x="2242779" y="7825530"/>
              <a:ext cx="55578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Microsoft Team Foundation Server</a:t>
              </a:r>
              <a:endParaRPr sz="2200" b="0" i="0" u="none" strike="noStrike" cap="none">
                <a:solidFill>
                  <a:srgbClr val="3F3F3F"/>
                </a:solidFill>
                <a:latin typeface="Open Sans"/>
                <a:ea typeface="Open Sans"/>
                <a:cs typeface="Open Sans"/>
                <a:sym typeface="Open Sans"/>
              </a:endParaRPr>
            </a:p>
          </p:txBody>
        </p:sp>
      </p:grpSp>
      <p:sp>
        <p:nvSpPr>
          <p:cNvPr id="1146" name="Google Shape;1146;g7574fcc975_0_320"/>
          <p:cNvSpPr txBox="1"/>
          <p:nvPr/>
        </p:nvSpPr>
        <p:spPr>
          <a:xfrm>
            <a:off x="1627100" y="1270013"/>
            <a:ext cx="5733000" cy="687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SCM plugin support includes:</a:t>
            </a:r>
            <a:endParaRPr sz="1400" b="0" i="0" u="none" strike="noStrike" cap="none">
              <a:solidFill>
                <a:srgbClr val="000000"/>
              </a:solidFill>
              <a:latin typeface="Arial"/>
              <a:ea typeface="Arial"/>
              <a:cs typeface="Arial"/>
              <a:sym typeface="Arial"/>
            </a:endParaRPr>
          </a:p>
        </p:txBody>
      </p:sp>
      <p:pic>
        <p:nvPicPr>
          <p:cNvPr id="1147" name="Google Shape;1147;g7574fcc975_0_320"/>
          <p:cNvPicPr preferRelativeResize="0"/>
          <p:nvPr/>
        </p:nvPicPr>
        <p:blipFill rotWithShape="1">
          <a:blip r:embed="rId3">
            <a:alphaModFix/>
          </a:blip>
          <a:srcRect t="6807" b="6798"/>
          <a:stretch/>
        </p:blipFill>
        <p:spPr>
          <a:xfrm>
            <a:off x="3465110" y="917575"/>
            <a:ext cx="9568182" cy="91075"/>
          </a:xfrm>
          <a:prstGeom prst="rect">
            <a:avLst/>
          </a:prstGeom>
          <a:noFill/>
          <a:ln>
            <a:noFill/>
          </a:ln>
        </p:spPr>
      </p:pic>
      <p:sp>
        <p:nvSpPr>
          <p:cNvPr id="1148" name="Google Shape;1148;g7574fcc975_0_32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Configuring Source Code Management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g7574fcc975_0_55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Working with Subversion</a:t>
            </a:r>
            <a:endParaRPr/>
          </a:p>
        </p:txBody>
      </p:sp>
      <p:sp>
        <p:nvSpPr>
          <p:cNvPr id="1154" name="Google Shape;1154;g7574fcc975_0_553"/>
          <p:cNvSpPr/>
          <p:nvPr/>
        </p:nvSpPr>
        <p:spPr>
          <a:xfrm>
            <a:off x="-656012" y="2339995"/>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55" name="Google Shape;1155;g7574fcc975_0_553"/>
          <p:cNvSpPr/>
          <p:nvPr/>
        </p:nvSpPr>
        <p:spPr>
          <a:xfrm>
            <a:off x="2475362" y="2468023"/>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156" name="Google Shape;1156;g7574fcc975_0_553"/>
          <p:cNvSpPr/>
          <p:nvPr/>
        </p:nvSpPr>
        <p:spPr>
          <a:xfrm>
            <a:off x="2475362" y="6170523"/>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157" name="Google Shape;1157;g7574fcc975_0_553"/>
          <p:cNvSpPr/>
          <p:nvPr/>
        </p:nvSpPr>
        <p:spPr>
          <a:xfrm>
            <a:off x="3476324" y="4153575"/>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158" name="Google Shape;1158;g7574fcc975_0_553"/>
          <p:cNvSpPr txBox="1"/>
          <p:nvPr/>
        </p:nvSpPr>
        <p:spPr>
          <a:xfrm>
            <a:off x="3233043" y="2155044"/>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Subversion is one of the most widely used version control systems.  Jenkins comes with full Subversion support.</a:t>
            </a:r>
            <a:endParaRPr sz="2200" b="0" i="0" u="none" strike="noStrike" cap="none">
              <a:solidFill>
                <a:srgbClr val="3F3F3F"/>
              </a:solidFill>
              <a:latin typeface="Open Sans"/>
              <a:ea typeface="Open Sans"/>
              <a:cs typeface="Open Sans"/>
              <a:sym typeface="Open Sans"/>
            </a:endParaRPr>
          </a:p>
        </p:txBody>
      </p:sp>
      <p:sp>
        <p:nvSpPr>
          <p:cNvPr id="1159" name="Google Shape;1159;g7574fcc975_0_553"/>
          <p:cNvSpPr txBox="1"/>
          <p:nvPr/>
        </p:nvSpPr>
        <p:spPr>
          <a:xfrm>
            <a:off x="4019936" y="3956706"/>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To use source code from a Subversion repository, you can simply provide the corresponding Subversion URL with any of the three Subversion protocols, http, svn, or file. </a:t>
            </a:r>
            <a:endParaRPr sz="2200" b="0" i="0" u="none" strike="noStrike" cap="none">
              <a:solidFill>
                <a:srgbClr val="3F3F3F"/>
              </a:solidFill>
              <a:latin typeface="Open Sans"/>
              <a:ea typeface="Open Sans"/>
              <a:cs typeface="Open Sans"/>
              <a:sym typeface="Open Sans"/>
            </a:endParaRPr>
          </a:p>
        </p:txBody>
      </p:sp>
      <p:sp>
        <p:nvSpPr>
          <p:cNvPr id="1160" name="Google Shape;1160;g7574fcc975_0_553"/>
          <p:cNvSpPr txBox="1"/>
          <p:nvPr/>
        </p:nvSpPr>
        <p:spPr>
          <a:xfrm>
            <a:off x="4019936" y="4812764"/>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13131"/>
              </a:solidFill>
              <a:latin typeface="Open Sans"/>
              <a:ea typeface="Open Sans"/>
              <a:cs typeface="Open Sans"/>
              <a:sym typeface="Open Sans"/>
            </a:endParaRPr>
          </a:p>
        </p:txBody>
      </p:sp>
      <p:sp>
        <p:nvSpPr>
          <p:cNvPr id="1161" name="Google Shape;1161;g7574fcc975_0_553"/>
          <p:cNvSpPr txBox="1"/>
          <p:nvPr/>
        </p:nvSpPr>
        <p:spPr>
          <a:xfrm>
            <a:off x="3233043" y="6163633"/>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By default, Jenkins will check out the repository contents into a subdirectory of your workspace named after the last element in the Subversion URL.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1162" name="Google Shape;1162;g7574fcc975_0_553"/>
          <p:cNvPicPr preferRelativeResize="0"/>
          <p:nvPr/>
        </p:nvPicPr>
        <p:blipFill rotWithShape="1">
          <a:blip r:embed="rId3">
            <a:alphaModFix/>
          </a:blip>
          <a:srcRect/>
          <a:stretch/>
        </p:blipFill>
        <p:spPr>
          <a:xfrm>
            <a:off x="745455" y="3893571"/>
            <a:ext cx="2187102" cy="1308625"/>
          </a:xfrm>
          <a:prstGeom prst="rect">
            <a:avLst/>
          </a:prstGeom>
          <a:noFill/>
          <a:ln>
            <a:noFill/>
          </a:ln>
        </p:spPr>
      </p:pic>
      <p:pic>
        <p:nvPicPr>
          <p:cNvPr id="1163" name="Google Shape;1163;g7574fcc975_0_553"/>
          <p:cNvPicPr preferRelativeResize="0"/>
          <p:nvPr/>
        </p:nvPicPr>
        <p:blipFill rotWithShape="1">
          <a:blip r:embed="rId4">
            <a:alphaModFix/>
          </a:blip>
          <a:srcRect t="6807" b="6798"/>
          <a:stretch/>
        </p:blipFill>
        <p:spPr>
          <a:xfrm>
            <a:off x="4981603" y="917575"/>
            <a:ext cx="6535196" cy="9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g7574fcc975_0_63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Working with Git</a:t>
            </a:r>
            <a:endParaRPr/>
          </a:p>
        </p:txBody>
      </p:sp>
      <p:sp>
        <p:nvSpPr>
          <p:cNvPr id="1169" name="Google Shape;1169;g7574fcc975_0_631"/>
          <p:cNvSpPr/>
          <p:nvPr/>
        </p:nvSpPr>
        <p:spPr>
          <a:xfrm>
            <a:off x="-1027114" y="2196707"/>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70" name="Google Shape;1170;g7574fcc975_0_631"/>
          <p:cNvSpPr/>
          <p:nvPr/>
        </p:nvSpPr>
        <p:spPr>
          <a:xfrm>
            <a:off x="2104260" y="2324735"/>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171" name="Google Shape;1171;g7574fcc975_0_631"/>
          <p:cNvSpPr/>
          <p:nvPr/>
        </p:nvSpPr>
        <p:spPr>
          <a:xfrm>
            <a:off x="2104260" y="6027235"/>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172" name="Google Shape;1172;g7574fcc975_0_631"/>
          <p:cNvSpPr/>
          <p:nvPr/>
        </p:nvSpPr>
        <p:spPr>
          <a:xfrm>
            <a:off x="3014190" y="3406500"/>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173" name="Google Shape;1173;g7574fcc975_0_631"/>
          <p:cNvSpPr/>
          <p:nvPr/>
        </p:nvSpPr>
        <p:spPr>
          <a:xfrm>
            <a:off x="2996367" y="4924687"/>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174" name="Google Shape;1174;g7574fcc975_0_631"/>
          <p:cNvSpPr txBox="1"/>
          <p:nvPr/>
        </p:nvSpPr>
        <p:spPr>
          <a:xfrm>
            <a:off x="2861940" y="2011756"/>
            <a:ext cx="11274105"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 is a popular distributed version control system and is fully supported by Jenkins. </a:t>
            </a:r>
            <a:endParaRPr sz="2200" b="0" i="0" u="none" strike="noStrike" cap="none">
              <a:solidFill>
                <a:srgbClr val="3F3F3F"/>
              </a:solidFill>
              <a:latin typeface="Open Sans"/>
              <a:ea typeface="Open Sans"/>
              <a:cs typeface="Open Sans"/>
              <a:sym typeface="Open Sans"/>
            </a:endParaRPr>
          </a:p>
        </p:txBody>
      </p:sp>
      <p:sp>
        <p:nvSpPr>
          <p:cNvPr id="1175" name="Google Shape;1175;g7574fcc975_0_631"/>
          <p:cNvSpPr txBox="1"/>
          <p:nvPr/>
        </p:nvSpPr>
        <p:spPr>
          <a:xfrm>
            <a:off x="3648834" y="3127618"/>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Git plugin is available in the Jenkins Plugin Manager page and can be installed by clicking on the</a:t>
            </a:r>
            <a:r>
              <a:rPr lang="en-US" sz="2200" b="0" i="1" u="none" strike="noStrike" cap="none">
                <a:solidFill>
                  <a:srgbClr val="3F3F3F"/>
                </a:solidFill>
                <a:latin typeface="Open Sans"/>
                <a:ea typeface="Open Sans"/>
                <a:cs typeface="Open Sans"/>
                <a:sym typeface="Open Sans"/>
              </a:rPr>
              <a:t> install </a:t>
            </a:r>
            <a:r>
              <a:rPr lang="en-US" sz="2200" b="0" i="0" u="none" strike="noStrike" cap="none">
                <a:solidFill>
                  <a:srgbClr val="3F3F3F"/>
                </a:solidFill>
                <a:latin typeface="Open Sans"/>
                <a:ea typeface="Open Sans"/>
                <a:cs typeface="Open Sans"/>
                <a:sym typeface="Open Sans"/>
              </a:rPr>
              <a:t>button. </a:t>
            </a:r>
            <a:endParaRPr sz="2200" b="0" i="0" u="none" strike="noStrike" cap="none">
              <a:solidFill>
                <a:srgbClr val="3F3F3F"/>
              </a:solidFill>
              <a:latin typeface="Open Sans"/>
              <a:ea typeface="Open Sans"/>
              <a:cs typeface="Open Sans"/>
              <a:sym typeface="Open Sans"/>
            </a:endParaRPr>
          </a:p>
        </p:txBody>
      </p:sp>
      <p:sp>
        <p:nvSpPr>
          <p:cNvPr id="1176" name="Google Shape;1176;g7574fcc975_0_631"/>
          <p:cNvSpPr txBox="1"/>
          <p:nvPr/>
        </p:nvSpPr>
        <p:spPr>
          <a:xfrm>
            <a:off x="3648834" y="4745676"/>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After the plugin is installed, a new set of configuration options will be available on the </a:t>
            </a:r>
            <a:r>
              <a:rPr lang="en-US" sz="2200" b="0" i="1" u="none" strike="noStrike" cap="none">
                <a:solidFill>
                  <a:srgbClr val="3F3F3F"/>
                </a:solidFill>
                <a:latin typeface="Open Sans"/>
                <a:ea typeface="Open Sans"/>
                <a:cs typeface="Open Sans"/>
                <a:sym typeface="Open Sans"/>
              </a:rPr>
              <a:t>Configure System</a:t>
            </a:r>
            <a:r>
              <a:rPr lang="en-US" sz="2200" b="0" i="0" u="none" strike="noStrike" cap="none">
                <a:solidFill>
                  <a:srgbClr val="3F3F3F"/>
                </a:solidFill>
                <a:latin typeface="Open Sans"/>
                <a:ea typeface="Open Sans"/>
                <a:cs typeface="Open Sans"/>
                <a:sym typeface="Open Sans"/>
              </a:rPr>
              <a:t> page under </a:t>
            </a:r>
            <a:r>
              <a:rPr lang="en-US" sz="2200" b="0" i="1" u="none" strike="noStrike" cap="none">
                <a:solidFill>
                  <a:srgbClr val="3F3F3F"/>
                </a:solidFill>
                <a:latin typeface="Open Sans"/>
                <a:ea typeface="Open Sans"/>
                <a:cs typeface="Open Sans"/>
                <a:sym typeface="Open Sans"/>
              </a:rPr>
              <a:t>Manage Jenkins</a:t>
            </a:r>
            <a:r>
              <a:rPr lang="en-US" sz="2200" b="0" i="0" u="none" strike="noStrike" cap="none">
                <a:solidFill>
                  <a:srgbClr val="3F3F3F"/>
                </a:solidFill>
                <a:latin typeface="Open Sans"/>
                <a:ea typeface="Open Sans"/>
                <a:cs typeface="Open Sans"/>
                <a:sym typeface="Open Sans"/>
              </a:rPr>
              <a:t>.</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177" name="Google Shape;1177;g7574fcc975_0_631"/>
          <p:cNvSpPr txBox="1"/>
          <p:nvPr/>
        </p:nvSpPr>
        <p:spPr>
          <a:xfrm>
            <a:off x="2861941" y="6020345"/>
            <a:ext cx="11608038"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new Source Code Management option for Git will be displayed in the </a:t>
            </a:r>
            <a:r>
              <a:rPr lang="en-US" sz="2200" b="0" i="1" u="none" strike="noStrike" cap="none">
                <a:solidFill>
                  <a:srgbClr val="3F3F3F"/>
                </a:solidFill>
                <a:latin typeface="Open Sans"/>
                <a:ea typeface="Open Sans"/>
                <a:cs typeface="Open Sans"/>
                <a:sym typeface="Open Sans"/>
              </a:rPr>
              <a:t>New Item</a:t>
            </a:r>
            <a:r>
              <a:rPr lang="en-US" sz="2200" b="0" i="0" u="none" strike="noStrike" cap="none">
                <a:solidFill>
                  <a:srgbClr val="3F3F3F"/>
                </a:solidFill>
                <a:latin typeface="Open Sans"/>
                <a:ea typeface="Open Sans"/>
                <a:cs typeface="Open Sans"/>
                <a:sym typeface="Open Sans"/>
              </a:rPr>
              <a:t> page.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1178" name="Google Shape;1178;g7574fcc975_0_631"/>
          <p:cNvPicPr preferRelativeResize="0"/>
          <p:nvPr/>
        </p:nvPicPr>
        <p:blipFill rotWithShape="1">
          <a:blip r:embed="rId3">
            <a:alphaModFix/>
          </a:blip>
          <a:srcRect/>
          <a:stretch/>
        </p:blipFill>
        <p:spPr>
          <a:xfrm>
            <a:off x="763881" y="3550199"/>
            <a:ext cx="1757718" cy="1757718"/>
          </a:xfrm>
          <a:prstGeom prst="rect">
            <a:avLst/>
          </a:prstGeom>
          <a:noFill/>
          <a:ln>
            <a:noFill/>
          </a:ln>
        </p:spPr>
      </p:pic>
      <p:pic>
        <p:nvPicPr>
          <p:cNvPr id="1179" name="Google Shape;1179;g7574fcc975_0_631"/>
          <p:cNvPicPr preferRelativeResize="0"/>
          <p:nvPr/>
        </p:nvPicPr>
        <p:blipFill rotWithShape="1">
          <a:blip r:embed="rId4">
            <a:alphaModFix/>
          </a:blip>
          <a:srcRect t="6807" b="6798"/>
          <a:stretch/>
        </p:blipFill>
        <p:spPr>
          <a:xfrm>
            <a:off x="6017388" y="917575"/>
            <a:ext cx="4463626"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7"/>
          <p:cNvSpPr txBox="1">
            <a:spLocks noGrp="1"/>
          </p:cNvSpPr>
          <p:nvPr>
            <p:ph type="title"/>
          </p:nvPr>
        </p:nvSpPr>
        <p:spPr>
          <a:xfrm>
            <a:off x="590126" y="1251404"/>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a:ea typeface="Open Sans SemiBold"/>
                <a:cs typeface="Open Sans SemiBold"/>
                <a:sym typeface="Open Sans SemiBold"/>
              </a:rPr>
              <a:t>Create a Freestyle Build Job</a:t>
            </a:r>
            <a:endParaRPr/>
          </a:p>
        </p:txBody>
      </p:sp>
      <p:sp>
        <p:nvSpPr>
          <p:cNvPr id="1186" name="Google Shape;1186;p7"/>
          <p:cNvSpPr txBox="1">
            <a:spLocks noGrp="1"/>
          </p:cNvSpPr>
          <p:nvPr>
            <p:ph type="body" idx="1"/>
          </p:nvPr>
        </p:nvSpPr>
        <p:spPr>
          <a:xfrm>
            <a:off x="590125" y="2301222"/>
            <a:ext cx="13977930" cy="3821283"/>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 have been asked to create a freestyle build job using Jenkins to compile and run a simple Java program.</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Git repository  </a:t>
            </a:r>
            <a:endParaRPr/>
          </a:p>
          <a:p>
            <a:pPr marL="457200" lvl="0" indent="-368300" algn="l" rtl="0">
              <a:lnSpc>
                <a:spcPct val="150000"/>
              </a:lnSpc>
              <a:spcBef>
                <a:spcPts val="1000"/>
              </a:spcBef>
              <a:spcAft>
                <a:spcPts val="0"/>
              </a:spcAft>
              <a:buSzPts val="2200"/>
              <a:buFont typeface="Open Sans"/>
              <a:buAutoNum type="arabicPeriod"/>
            </a:pPr>
            <a:r>
              <a:rPr lang="en-US"/>
              <a:t>Add a Java program to the repository</a:t>
            </a:r>
            <a:endParaRPr/>
          </a:p>
          <a:p>
            <a:pPr marL="457200" lvl="0" indent="-368300" algn="l" rtl="0">
              <a:lnSpc>
                <a:spcPct val="150000"/>
              </a:lnSpc>
              <a:spcBef>
                <a:spcPts val="1000"/>
              </a:spcBef>
              <a:spcAft>
                <a:spcPts val="0"/>
              </a:spcAft>
              <a:buSzPts val="2200"/>
              <a:buFont typeface="Open Sans"/>
              <a:buAutoNum type="arabicPeriod"/>
            </a:pPr>
            <a:r>
              <a:rPr lang="en-US"/>
              <a:t>Create a freestyle build job in Jenkins</a:t>
            </a:r>
            <a:endParaRPr/>
          </a:p>
          <a:p>
            <a:pPr marL="457200" lvl="0" indent="-368300" algn="l" rtl="0">
              <a:lnSpc>
                <a:spcPct val="150000"/>
              </a:lnSpc>
              <a:spcBef>
                <a:spcPts val="1000"/>
              </a:spcBef>
              <a:spcAft>
                <a:spcPts val="0"/>
              </a:spcAft>
              <a:buSzPts val="2200"/>
              <a:buFont typeface="Open Sans"/>
              <a:buAutoNum type="arabicPeriod"/>
            </a:pPr>
            <a:r>
              <a:rPr lang="en-US"/>
              <a:t>Build the Java program with Jenkins</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2"/>
          <p:cNvSpPr txBox="1"/>
          <p:nvPr/>
        </p:nvSpPr>
        <p:spPr>
          <a:xfrm>
            <a:off x="8340565" y="3638596"/>
            <a:ext cx="8075100" cy="88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1" i="0" u="none" strike="noStrike" cap="none">
                <a:solidFill>
                  <a:srgbClr val="3F3F3F"/>
                </a:solidFill>
                <a:latin typeface="Open Sans"/>
                <a:ea typeface="Open Sans"/>
                <a:cs typeface="Open Sans"/>
                <a:sym typeface="Open Sans"/>
              </a:rPr>
              <a:t>Build Jobs and Configurations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8"/>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Build Triggers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g7574fcc975_0_64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 Triggers</a:t>
            </a:r>
            <a:endParaRPr/>
          </a:p>
        </p:txBody>
      </p:sp>
      <p:sp>
        <p:nvSpPr>
          <p:cNvPr id="1197" name="Google Shape;1197;g7574fcc975_0_648"/>
          <p:cNvSpPr txBox="1">
            <a:spLocks noGrp="1"/>
          </p:cNvSpPr>
          <p:nvPr>
            <p:ph type="body" idx="1"/>
          </p:nvPr>
        </p:nvSpPr>
        <p:spPr>
          <a:xfrm>
            <a:off x="1498065" y="1274900"/>
            <a:ext cx="13111070" cy="12258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Once the version control system is configured, you need to tell Jenkins when to start a build. This is configured in the </a:t>
            </a:r>
            <a:r>
              <a:rPr lang="en-US" i="1">
                <a:solidFill>
                  <a:srgbClr val="434343"/>
                </a:solidFill>
              </a:rPr>
              <a:t>Build Triggers</a:t>
            </a:r>
            <a:r>
              <a:rPr lang="en-US">
                <a:solidFill>
                  <a:srgbClr val="434343"/>
                </a:solidFill>
              </a:rPr>
              <a:t> section. There are three ways to trigger a build job in a freestyle job:</a:t>
            </a:r>
            <a:endParaRPr>
              <a:solidFill>
                <a:srgbClr val="434343"/>
              </a:solidFill>
            </a:endParaRPr>
          </a:p>
          <a:p>
            <a:pPr marL="0" lvl="0" indent="0" algn="l" rtl="0">
              <a:lnSpc>
                <a:spcPct val="115000"/>
              </a:lnSpc>
              <a:spcBef>
                <a:spcPts val="1000"/>
              </a:spcBef>
              <a:spcAft>
                <a:spcPts val="0"/>
              </a:spcAft>
              <a:buSzPts val="2800"/>
              <a:buNone/>
            </a:pP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SzPts val="2800"/>
              <a:buNone/>
            </a:pPr>
            <a:endParaRPr>
              <a:solidFill>
                <a:srgbClr val="434343"/>
              </a:solidFill>
            </a:endParaRPr>
          </a:p>
        </p:txBody>
      </p:sp>
      <p:grpSp>
        <p:nvGrpSpPr>
          <p:cNvPr id="1198" name="Google Shape;1198;g7574fcc975_0_648"/>
          <p:cNvGrpSpPr/>
          <p:nvPr/>
        </p:nvGrpSpPr>
        <p:grpSpPr>
          <a:xfrm>
            <a:off x="3152652" y="3354346"/>
            <a:ext cx="9950697" cy="3546818"/>
            <a:chOff x="2655117" y="3177005"/>
            <a:chExt cx="10945767" cy="3901500"/>
          </a:xfrm>
        </p:grpSpPr>
        <p:sp>
          <p:nvSpPr>
            <p:cNvPr id="1199" name="Google Shape;1199;g7574fcc975_0_648"/>
            <p:cNvSpPr/>
            <p:nvPr/>
          </p:nvSpPr>
          <p:spPr>
            <a:xfrm>
              <a:off x="2655117" y="3177005"/>
              <a:ext cx="3901500" cy="390150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Calibri"/>
                <a:ea typeface="Calibri"/>
                <a:cs typeface="Calibri"/>
                <a:sym typeface="Calibri"/>
              </a:endParaRPr>
            </a:p>
          </p:txBody>
        </p:sp>
        <p:sp>
          <p:nvSpPr>
            <p:cNvPr id="1200" name="Google Shape;1200;g7574fcc975_0_648"/>
            <p:cNvSpPr/>
            <p:nvPr/>
          </p:nvSpPr>
          <p:spPr>
            <a:xfrm>
              <a:off x="6177250" y="3177005"/>
              <a:ext cx="3901500" cy="39015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Calibri"/>
                <a:ea typeface="Calibri"/>
                <a:cs typeface="Calibri"/>
                <a:sym typeface="Calibri"/>
              </a:endParaRPr>
            </a:p>
          </p:txBody>
        </p:sp>
        <p:sp>
          <p:nvSpPr>
            <p:cNvPr id="1201" name="Google Shape;1201;g7574fcc975_0_648"/>
            <p:cNvSpPr/>
            <p:nvPr/>
          </p:nvSpPr>
          <p:spPr>
            <a:xfrm>
              <a:off x="9699384" y="3177005"/>
              <a:ext cx="3901500" cy="39015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Calibri"/>
                <a:ea typeface="Calibri"/>
                <a:cs typeface="Calibri"/>
                <a:sym typeface="Calibri"/>
              </a:endParaRPr>
            </a:p>
          </p:txBody>
        </p:sp>
        <p:sp>
          <p:nvSpPr>
            <p:cNvPr id="1202" name="Google Shape;1202;g7574fcc975_0_648"/>
            <p:cNvSpPr txBox="1"/>
            <p:nvPr/>
          </p:nvSpPr>
          <p:spPr>
            <a:xfrm>
              <a:off x="3050667" y="4227373"/>
              <a:ext cx="3110400" cy="18007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489" b="0" i="0" u="none" strike="noStrike" cap="none">
                  <a:solidFill>
                    <a:srgbClr val="FFFFFF"/>
                  </a:solidFill>
                  <a:latin typeface="Open Sans"/>
                  <a:ea typeface="Open Sans"/>
                  <a:cs typeface="Open Sans"/>
                  <a:sym typeface="Open Sans"/>
                </a:rPr>
                <a:t>Start a build job once another build job has completed</a:t>
              </a:r>
              <a:endParaRPr sz="2489" b="0" i="0" u="none" strike="noStrike" cap="none">
                <a:solidFill>
                  <a:srgbClr val="FFFFFF"/>
                </a:solidFill>
                <a:latin typeface="Open Sans"/>
                <a:ea typeface="Open Sans"/>
                <a:cs typeface="Open Sans"/>
                <a:sym typeface="Open Sans"/>
              </a:endParaRPr>
            </a:p>
          </p:txBody>
        </p:sp>
        <p:sp>
          <p:nvSpPr>
            <p:cNvPr id="1203" name="Google Shape;1203;g7574fcc975_0_648"/>
            <p:cNvSpPr txBox="1"/>
            <p:nvPr/>
          </p:nvSpPr>
          <p:spPr>
            <a:xfrm>
              <a:off x="6572800" y="4438656"/>
              <a:ext cx="3110400" cy="137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489" b="0" i="0" u="none" strike="noStrike" cap="none">
                  <a:solidFill>
                    <a:srgbClr val="FFFFFF"/>
                  </a:solidFill>
                  <a:latin typeface="Open Sans"/>
                  <a:ea typeface="Open Sans"/>
                  <a:cs typeface="Open Sans"/>
                  <a:sym typeface="Open Sans"/>
                </a:rPr>
                <a:t>Kick off builds at periodical intervals</a:t>
              </a:r>
              <a:endParaRPr sz="2489"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489"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489"/>
                <a:buFont typeface="Arial"/>
                <a:buNone/>
              </a:pPr>
              <a:endParaRPr sz="2489" b="0" i="0" u="none" strike="noStrike" cap="none">
                <a:solidFill>
                  <a:srgbClr val="FFFFFF"/>
                </a:solidFill>
                <a:latin typeface="Open Sans"/>
                <a:ea typeface="Open Sans"/>
                <a:cs typeface="Open Sans"/>
                <a:sym typeface="Open Sans"/>
              </a:endParaRPr>
            </a:p>
          </p:txBody>
        </p:sp>
        <p:sp>
          <p:nvSpPr>
            <p:cNvPr id="1204" name="Google Shape;1204;g7574fcc975_0_648"/>
            <p:cNvSpPr txBox="1"/>
            <p:nvPr/>
          </p:nvSpPr>
          <p:spPr>
            <a:xfrm>
              <a:off x="10094934" y="4653206"/>
              <a:ext cx="3110400" cy="9490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489" b="0" i="0" u="none" strike="noStrike" cap="none">
                  <a:solidFill>
                    <a:srgbClr val="FFFFFF"/>
                  </a:solidFill>
                  <a:latin typeface="Open Sans"/>
                  <a:ea typeface="Open Sans"/>
                  <a:cs typeface="Open Sans"/>
                  <a:sym typeface="Open Sans"/>
                </a:rPr>
                <a:t>Poll the SCM for changes</a:t>
              </a:r>
              <a:endParaRPr sz="2489" b="0" i="0" u="none" strike="noStrike" cap="none">
                <a:solidFill>
                  <a:srgbClr val="FFFFFF"/>
                </a:solidFill>
                <a:latin typeface="Open Sans"/>
                <a:ea typeface="Open Sans"/>
                <a:cs typeface="Open Sans"/>
                <a:sym typeface="Open Sans"/>
              </a:endParaRPr>
            </a:p>
          </p:txBody>
        </p:sp>
      </p:grpSp>
      <p:pic>
        <p:nvPicPr>
          <p:cNvPr id="1205" name="Google Shape;1205;g7574fcc975_0_648"/>
          <p:cNvPicPr preferRelativeResize="0"/>
          <p:nvPr/>
        </p:nvPicPr>
        <p:blipFill rotWithShape="1">
          <a:blip r:embed="rId3">
            <a:alphaModFix/>
          </a:blip>
          <a:srcRect t="6807" b="6798"/>
          <a:stretch/>
        </p:blipFill>
        <p:spPr>
          <a:xfrm>
            <a:off x="6404728" y="917575"/>
            <a:ext cx="3688947"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7574fcc975_0_66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Start a Build Job After Another</a:t>
            </a:r>
            <a:endParaRPr/>
          </a:p>
        </p:txBody>
      </p:sp>
      <p:sp>
        <p:nvSpPr>
          <p:cNvPr id="1211" name="Google Shape;1211;g7574fcc975_0_666"/>
          <p:cNvSpPr/>
          <p:nvPr/>
        </p:nvSpPr>
        <p:spPr>
          <a:xfrm>
            <a:off x="1488675" y="2594775"/>
            <a:ext cx="12797400" cy="3915900"/>
          </a:xfrm>
          <a:prstGeom prst="roundRect">
            <a:avLst>
              <a:gd name="adj" fmla="val 8706"/>
            </a:avLst>
          </a:prstGeom>
          <a:solidFill>
            <a:srgbClr val="FFFFFF"/>
          </a:solidFill>
          <a:ln w="254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457200" marR="0" lvl="0" indent="-406400" algn="l" rtl="0">
              <a:lnSpc>
                <a:spcPct val="115000"/>
              </a:lnSpc>
              <a:spcBef>
                <a:spcPts val="1000"/>
              </a:spcBef>
              <a:spcAft>
                <a:spcPts val="0"/>
              </a:spcAft>
              <a:buClr>
                <a:srgbClr val="434343"/>
              </a:buClr>
              <a:buSzPts val="2200"/>
              <a:buFont typeface="Arial"/>
              <a:buChar char="•"/>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Start a build job once another build job has completed</a:t>
            </a:r>
            <a:r>
              <a:rPr lang="en-US" sz="2200" b="0" i="0" u="none" strike="noStrike" cap="none">
                <a:solidFill>
                  <a:srgbClr val="434343"/>
                </a:solidFill>
                <a:latin typeface="Open Sans"/>
                <a:ea typeface="Open Sans"/>
                <a:cs typeface="Open Sans"/>
                <a:sym typeface="Open Sans"/>
              </a:rPr>
              <a:t> option lets you set up a build that will be run when another build has finished. </a:t>
            </a:r>
            <a:endParaRPr/>
          </a:p>
          <a:p>
            <a:pPr marL="457200" marR="0" lvl="0" indent="-330200" algn="l" rtl="0">
              <a:lnSpc>
                <a:spcPct val="115000"/>
              </a:lnSpc>
              <a:spcBef>
                <a:spcPts val="1000"/>
              </a:spcBef>
              <a:spcAft>
                <a:spcPts val="0"/>
              </a:spcAft>
              <a:buClr>
                <a:srgbClr val="434343"/>
              </a:buClr>
              <a:buSzPts val="1200"/>
              <a:buFont typeface="Arial"/>
              <a:buNone/>
            </a:pPr>
            <a:endParaRPr sz="1200" b="0" i="0" u="none" strike="noStrike" cap="none">
              <a:solidFill>
                <a:srgbClr val="434343"/>
              </a:solidFill>
              <a:latin typeface="Open Sans"/>
              <a:ea typeface="Open Sans"/>
              <a:cs typeface="Open Sans"/>
              <a:sym typeface="Open Sans"/>
            </a:endParaRPr>
          </a:p>
          <a:p>
            <a:pPr marL="457200" marR="0" lvl="0" indent="-406400" algn="l" rtl="0">
              <a:lnSpc>
                <a:spcPct val="115000"/>
              </a:lnSpc>
              <a:spcBef>
                <a:spcPts val="0"/>
              </a:spcBef>
              <a:spcAft>
                <a:spcPts val="0"/>
              </a:spcAft>
              <a:buClr>
                <a:srgbClr val="434343"/>
              </a:buClr>
              <a:buSzPts val="2200"/>
              <a:buFont typeface="Arial"/>
              <a:buChar char="•"/>
            </a:pPr>
            <a:r>
              <a:rPr lang="en-US" sz="2200" b="0" i="0" u="none" strike="noStrike" cap="none">
                <a:solidFill>
                  <a:srgbClr val="434343"/>
                </a:solidFill>
                <a:latin typeface="Open Sans"/>
                <a:ea typeface="Open Sans"/>
                <a:cs typeface="Open Sans"/>
                <a:sym typeface="Open Sans"/>
              </a:rPr>
              <a:t>This is configured by entering the name of the preceding build job in this field. </a:t>
            </a:r>
            <a:endParaRPr/>
          </a:p>
          <a:p>
            <a:pPr marL="457200" marR="0" lvl="0" indent="-330200" algn="l" rtl="0">
              <a:lnSpc>
                <a:spcPct val="115000"/>
              </a:lnSpc>
              <a:spcBef>
                <a:spcPts val="0"/>
              </a:spcBef>
              <a:spcAft>
                <a:spcPts val="0"/>
              </a:spcAft>
              <a:buClr>
                <a:srgbClr val="434343"/>
              </a:buClr>
              <a:buSzPts val="1200"/>
              <a:buFont typeface="Arial"/>
              <a:buNone/>
            </a:pPr>
            <a:endParaRPr sz="1200" b="0" i="0" u="none" strike="noStrike" cap="none">
              <a:solidFill>
                <a:srgbClr val="434343"/>
              </a:solidFill>
              <a:latin typeface="Open Sans"/>
              <a:ea typeface="Open Sans"/>
              <a:cs typeface="Open Sans"/>
              <a:sym typeface="Open Sans"/>
            </a:endParaRPr>
          </a:p>
          <a:p>
            <a:pPr marL="457200" marR="0" lvl="0" indent="-406400" algn="l" rtl="0">
              <a:lnSpc>
                <a:spcPct val="115000"/>
              </a:lnSpc>
              <a:spcBef>
                <a:spcPts val="0"/>
              </a:spcBef>
              <a:spcAft>
                <a:spcPts val="0"/>
              </a:spcAft>
              <a:buClr>
                <a:srgbClr val="434343"/>
              </a:buClr>
              <a:buSzPts val="2200"/>
              <a:buFont typeface="Arial"/>
              <a:buChar char="•"/>
            </a:pPr>
            <a:r>
              <a:rPr lang="en-US" sz="2200" b="0" i="0" u="none" strike="noStrike" cap="none">
                <a:solidFill>
                  <a:srgbClr val="434343"/>
                </a:solidFill>
                <a:latin typeface="Open Sans"/>
                <a:ea typeface="Open Sans"/>
                <a:cs typeface="Open Sans"/>
                <a:sym typeface="Open Sans"/>
              </a:rPr>
              <a:t>If the build job can be triggered by several other build jobs, a list of names, separated by commas can be used. In such cases, the build job will be triggered once any of the build jobs in the list finish.</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212" name="Google Shape;1212;g7574fcc975_0_666"/>
          <p:cNvSpPr/>
          <p:nvPr/>
        </p:nvSpPr>
        <p:spPr>
          <a:xfrm>
            <a:off x="1488676" y="1838025"/>
            <a:ext cx="8842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Start a build job once another build job has completed </a:t>
            </a:r>
            <a:r>
              <a:rPr lang="en-US" sz="2200" b="0" i="0" u="none" strike="noStrike" cap="none">
                <a:solidFill>
                  <a:srgbClr val="3F3F3F"/>
                </a:solidFill>
                <a:latin typeface="Open Sans"/>
                <a:ea typeface="Open Sans"/>
                <a:cs typeface="Open Sans"/>
                <a:sym typeface="Open Sans"/>
              </a:rPr>
              <a:t>option</a:t>
            </a:r>
            <a:r>
              <a:rPr lang="en-US" sz="2200" b="0" i="1" u="none" strike="noStrike" cap="none">
                <a:solidFill>
                  <a:srgbClr val="3F3F3F"/>
                </a:solidFill>
                <a:latin typeface="Open Sans"/>
                <a:ea typeface="Open Sans"/>
                <a:cs typeface="Open Sans"/>
                <a:sym typeface="Open Sans"/>
              </a:rPr>
              <a:t>:</a:t>
            </a:r>
            <a:endParaRPr sz="1400" b="0" i="1" u="none" strike="noStrike" cap="none">
              <a:solidFill>
                <a:srgbClr val="3F3F3F"/>
              </a:solidFill>
              <a:latin typeface="Arial"/>
              <a:ea typeface="Arial"/>
              <a:cs typeface="Arial"/>
              <a:sym typeface="Arial"/>
            </a:endParaRPr>
          </a:p>
        </p:txBody>
      </p:sp>
      <p:pic>
        <p:nvPicPr>
          <p:cNvPr id="1213" name="Google Shape;1213;g7574fcc975_0_666"/>
          <p:cNvPicPr preferRelativeResize="0"/>
          <p:nvPr/>
        </p:nvPicPr>
        <p:blipFill rotWithShape="1">
          <a:blip r:embed="rId3">
            <a:alphaModFix/>
          </a:blip>
          <a:srcRect t="6807" b="6798"/>
          <a:stretch/>
        </p:blipFill>
        <p:spPr>
          <a:xfrm>
            <a:off x="4295407" y="917575"/>
            <a:ext cx="7907588" cy="9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g65c194c899_0_14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Scheduled Build Jobs</a:t>
            </a:r>
            <a:endParaRPr/>
          </a:p>
        </p:txBody>
      </p:sp>
      <p:sp>
        <p:nvSpPr>
          <p:cNvPr id="1219" name="Google Shape;1219;g65c194c899_0_145"/>
          <p:cNvSpPr txBox="1">
            <a:spLocks noGrp="1"/>
          </p:cNvSpPr>
          <p:nvPr>
            <p:ph type="body" idx="1"/>
          </p:nvPr>
        </p:nvSpPr>
        <p:spPr>
          <a:xfrm>
            <a:off x="1179327" y="1606690"/>
            <a:ext cx="13781100" cy="1354025"/>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Scheduled builds simply triggers your build job at regular intervals. This strategy can be used for regular nightly builds.</a:t>
            </a:r>
            <a:endParaRPr>
              <a:solidFill>
                <a:srgbClr val="434343"/>
              </a:solidFill>
            </a:endParaRPr>
          </a:p>
          <a:p>
            <a:pPr marL="457200" lvl="0" indent="0" algn="l" rtl="0">
              <a:lnSpc>
                <a:spcPct val="115000"/>
              </a:lnSpc>
              <a:spcBef>
                <a:spcPts val="1000"/>
              </a:spcBef>
              <a:spcAft>
                <a:spcPts val="0"/>
              </a:spcAft>
              <a:buSzPts val="2800"/>
              <a:buNone/>
            </a:pPr>
            <a:endParaRPr>
              <a:solidFill>
                <a:srgbClr val="434343"/>
              </a:solidFill>
            </a:endParaRPr>
          </a:p>
          <a:p>
            <a:pPr marL="457200" lvl="0" indent="0" algn="l" rtl="0">
              <a:lnSpc>
                <a:spcPct val="115000"/>
              </a:lnSpc>
              <a:spcBef>
                <a:spcPts val="1000"/>
              </a:spcBef>
              <a:spcAft>
                <a:spcPts val="0"/>
              </a:spcAft>
              <a:buSzPts val="2800"/>
              <a:buNone/>
            </a:pPr>
            <a:endParaRPr>
              <a:solidFill>
                <a:srgbClr val="434343"/>
              </a:solidFill>
            </a:endParaRPr>
          </a:p>
          <a:p>
            <a:pPr marL="45720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p:txBody>
      </p:sp>
      <p:sp>
        <p:nvSpPr>
          <p:cNvPr id="1220" name="Google Shape;1220;g65c194c899_0_145"/>
          <p:cNvSpPr/>
          <p:nvPr/>
        </p:nvSpPr>
        <p:spPr>
          <a:xfrm>
            <a:off x="1793815" y="4162650"/>
            <a:ext cx="12750599" cy="1445100"/>
          </a:xfrm>
          <a:prstGeom prst="roundRect">
            <a:avLst>
              <a:gd name="adj" fmla="val 16667"/>
            </a:avLst>
          </a:prstGeom>
          <a:noFill/>
          <a:ln w="19050" cap="flat" cmpd="sng">
            <a:solidFill>
              <a:srgbClr val="FAA6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Scheduled builds are not the same as Continuous Integration and could be done with something as simple as a Unix cronjob.</a:t>
            </a:r>
            <a:endParaRPr sz="2200" b="1" i="0" u="none" strike="noStrike" cap="none">
              <a:solidFill>
                <a:srgbClr val="3F3F3F"/>
              </a:solidFill>
              <a:latin typeface="Open Sans"/>
              <a:ea typeface="Open Sans"/>
              <a:cs typeface="Open Sans"/>
              <a:sym typeface="Open Sans"/>
            </a:endParaRPr>
          </a:p>
        </p:txBody>
      </p:sp>
      <p:pic>
        <p:nvPicPr>
          <p:cNvPr id="1221" name="Google Shape;1221;g65c194c899_0_145"/>
          <p:cNvPicPr preferRelativeResize="0"/>
          <p:nvPr/>
        </p:nvPicPr>
        <p:blipFill rotWithShape="1">
          <a:blip r:embed="rId3">
            <a:alphaModFix/>
          </a:blip>
          <a:srcRect t="6807" b="6798"/>
          <a:stretch/>
        </p:blipFill>
        <p:spPr>
          <a:xfrm>
            <a:off x="5794207" y="917575"/>
            <a:ext cx="4909989"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g7916f18e05_2_2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Scheduled Build Jobs</a:t>
            </a:r>
            <a:endParaRPr/>
          </a:p>
        </p:txBody>
      </p:sp>
      <p:sp>
        <p:nvSpPr>
          <p:cNvPr id="1227" name="Google Shape;1227;g7916f18e05_2_24"/>
          <p:cNvSpPr txBox="1">
            <a:spLocks noGrp="1"/>
          </p:cNvSpPr>
          <p:nvPr>
            <p:ph type="body" idx="1"/>
          </p:nvPr>
        </p:nvSpPr>
        <p:spPr>
          <a:xfrm>
            <a:off x="1236355" y="1516085"/>
            <a:ext cx="13781100" cy="1066233"/>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Continuous Integration requires faster feedback than scheduled builds. Scheduled builds can be used for long running build jobs, where quick feedback is less critical. </a:t>
            </a: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p:txBody>
      </p:sp>
      <p:sp>
        <p:nvSpPr>
          <p:cNvPr id="1228" name="Google Shape;1228;g7916f18e05_2_24"/>
          <p:cNvSpPr/>
          <p:nvPr/>
        </p:nvSpPr>
        <p:spPr>
          <a:xfrm>
            <a:off x="3958848" y="3811509"/>
            <a:ext cx="8338305" cy="1445100"/>
          </a:xfrm>
          <a:prstGeom prst="roundRect">
            <a:avLst>
              <a:gd name="adj" fmla="val 16667"/>
            </a:avLst>
          </a:prstGeom>
          <a:noFill/>
          <a:ln w="19050" cap="flat" cmpd="sng">
            <a:solidFill>
              <a:srgbClr val="FAA63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For example: Intensive load and performance tests.</a:t>
            </a:r>
            <a:endParaRPr sz="2200" b="1" i="0" u="none" strike="noStrike" cap="none">
              <a:solidFill>
                <a:srgbClr val="3F3F3F"/>
              </a:solidFill>
              <a:latin typeface="Open Sans"/>
              <a:ea typeface="Open Sans"/>
              <a:cs typeface="Open Sans"/>
              <a:sym typeface="Open Sans"/>
            </a:endParaRPr>
          </a:p>
        </p:txBody>
      </p:sp>
      <p:pic>
        <p:nvPicPr>
          <p:cNvPr id="1229" name="Google Shape;1229;g7916f18e05_2_24"/>
          <p:cNvPicPr preferRelativeResize="0"/>
          <p:nvPr/>
        </p:nvPicPr>
        <p:blipFill rotWithShape="1">
          <a:blip r:embed="rId3">
            <a:alphaModFix/>
          </a:blip>
          <a:srcRect t="6807" b="6798"/>
          <a:stretch/>
        </p:blipFill>
        <p:spPr>
          <a:xfrm>
            <a:off x="5794207" y="917575"/>
            <a:ext cx="4909989"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g7574fcc975_0_68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Scheduled Build Jobs</a:t>
            </a:r>
            <a:endParaRPr/>
          </a:p>
        </p:txBody>
      </p:sp>
      <p:sp>
        <p:nvSpPr>
          <p:cNvPr id="1235" name="Google Shape;1235;g7574fcc975_0_683"/>
          <p:cNvSpPr txBox="1">
            <a:spLocks noGrp="1"/>
          </p:cNvSpPr>
          <p:nvPr>
            <p:ph type="body" idx="1"/>
          </p:nvPr>
        </p:nvSpPr>
        <p:spPr>
          <a:xfrm>
            <a:off x="1228335" y="1503500"/>
            <a:ext cx="13781100" cy="1294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Jenkins uses a cron-style syntax, consisting of five fields separated by white space in the following format, for all scheduling tasks:</a:t>
            </a: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SzPts val="2800"/>
              <a:buNone/>
            </a:pPr>
            <a:endParaRPr>
              <a:solidFill>
                <a:srgbClr val="434343"/>
              </a:solidFill>
            </a:endParaRPr>
          </a:p>
        </p:txBody>
      </p:sp>
      <p:sp>
        <p:nvSpPr>
          <p:cNvPr id="1236" name="Google Shape;1236;g7574fcc975_0_683"/>
          <p:cNvSpPr/>
          <p:nvPr/>
        </p:nvSpPr>
        <p:spPr>
          <a:xfrm>
            <a:off x="1902100" y="3962524"/>
            <a:ext cx="12797400" cy="3926833"/>
          </a:xfrm>
          <a:prstGeom prst="roundRect">
            <a:avLst>
              <a:gd name="adj" fmla="val 4935"/>
            </a:avLst>
          </a:prstGeom>
          <a:solidFill>
            <a:srgbClr val="FFFFFF"/>
          </a:solidFill>
          <a:ln w="254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The meaning of these fields are as follows:</a:t>
            </a:r>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Arial"/>
              <a:buChar char="•"/>
            </a:pPr>
            <a:r>
              <a:rPr lang="en-US" sz="2200" b="0" i="0" u="none" strike="noStrike" cap="none">
                <a:solidFill>
                  <a:srgbClr val="434343"/>
                </a:solidFill>
                <a:latin typeface="Open Sans"/>
                <a:ea typeface="Open Sans"/>
                <a:cs typeface="Open Sans"/>
                <a:sym typeface="Open Sans"/>
              </a:rPr>
              <a:t>MINUTE: Minutes within the hour (0–59)</a:t>
            </a:r>
            <a:endParaRPr/>
          </a:p>
          <a:p>
            <a:pPr marL="457200" marR="0" lvl="0" indent="-228600" algn="l" rtl="0">
              <a:lnSpc>
                <a:spcPct val="115000"/>
              </a:lnSpc>
              <a:spcBef>
                <a:spcPts val="0"/>
              </a:spcBef>
              <a:spcAft>
                <a:spcPts val="0"/>
              </a:spcAft>
              <a:buClr>
                <a:srgbClr val="434343"/>
              </a:buClr>
              <a:buSzPts val="2200"/>
              <a:buFont typeface="Arial"/>
              <a:buNone/>
            </a:pPr>
            <a:endParaRPr sz="1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Arial"/>
              <a:buChar char="•"/>
            </a:pPr>
            <a:r>
              <a:rPr lang="en-US" sz="2200" b="0" i="0" u="none" strike="noStrike" cap="none">
                <a:solidFill>
                  <a:srgbClr val="434343"/>
                </a:solidFill>
                <a:latin typeface="Open Sans"/>
                <a:ea typeface="Open Sans"/>
                <a:cs typeface="Open Sans"/>
                <a:sym typeface="Open Sans"/>
              </a:rPr>
              <a:t>HOUR: The hour of the day (0–23) DOM</a:t>
            </a:r>
            <a:endParaRPr/>
          </a:p>
          <a:p>
            <a:pPr marL="457200" marR="0" lvl="0" indent="-228600" algn="l" rtl="0">
              <a:lnSpc>
                <a:spcPct val="115000"/>
              </a:lnSpc>
              <a:spcBef>
                <a:spcPts val="0"/>
              </a:spcBef>
              <a:spcAft>
                <a:spcPts val="0"/>
              </a:spcAft>
              <a:buClr>
                <a:srgbClr val="434343"/>
              </a:buClr>
              <a:buSzPts val="2200"/>
              <a:buFont typeface="Arial"/>
              <a:buNone/>
            </a:pPr>
            <a:endParaRPr sz="1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Arial"/>
              <a:buChar char="•"/>
            </a:pPr>
            <a:r>
              <a:rPr lang="en-US" sz="2200" b="0" i="0" u="none" strike="noStrike" cap="none">
                <a:solidFill>
                  <a:srgbClr val="434343"/>
                </a:solidFill>
                <a:latin typeface="Open Sans"/>
                <a:ea typeface="Open Sans"/>
                <a:cs typeface="Open Sans"/>
                <a:sym typeface="Open Sans"/>
              </a:rPr>
              <a:t>DOM: The day of the month (1–31)</a:t>
            </a:r>
            <a:endParaRPr/>
          </a:p>
          <a:p>
            <a:pPr marL="457200" marR="0" lvl="0" indent="-228600" algn="l" rtl="0">
              <a:lnSpc>
                <a:spcPct val="115000"/>
              </a:lnSpc>
              <a:spcBef>
                <a:spcPts val="0"/>
              </a:spcBef>
              <a:spcAft>
                <a:spcPts val="0"/>
              </a:spcAft>
              <a:buClr>
                <a:srgbClr val="434343"/>
              </a:buClr>
              <a:buSzPts val="2200"/>
              <a:buFont typeface="Arial"/>
              <a:buNone/>
            </a:pPr>
            <a:endParaRPr sz="1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Arial"/>
              <a:buChar char="•"/>
            </a:pPr>
            <a:r>
              <a:rPr lang="en-US" sz="2200" b="0" i="0" u="none" strike="noStrike" cap="none">
                <a:solidFill>
                  <a:srgbClr val="434343"/>
                </a:solidFill>
                <a:latin typeface="Open Sans"/>
                <a:ea typeface="Open Sans"/>
                <a:cs typeface="Open Sans"/>
                <a:sym typeface="Open Sans"/>
              </a:rPr>
              <a:t>MONTH: The month (1–12)</a:t>
            </a:r>
            <a:endParaRPr/>
          </a:p>
          <a:p>
            <a:pPr marL="457200" marR="0" lvl="0" indent="-228600" algn="l" rtl="0">
              <a:lnSpc>
                <a:spcPct val="115000"/>
              </a:lnSpc>
              <a:spcBef>
                <a:spcPts val="0"/>
              </a:spcBef>
              <a:spcAft>
                <a:spcPts val="0"/>
              </a:spcAft>
              <a:buClr>
                <a:srgbClr val="434343"/>
              </a:buClr>
              <a:buSzPts val="2200"/>
              <a:buFont typeface="Arial"/>
              <a:buNone/>
            </a:pPr>
            <a:endParaRPr sz="1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Arial"/>
              <a:buChar char="•"/>
            </a:pPr>
            <a:r>
              <a:rPr lang="en-US" sz="2200" b="0" i="0" u="none" strike="noStrike" cap="none">
                <a:solidFill>
                  <a:srgbClr val="434343"/>
                </a:solidFill>
                <a:latin typeface="Open Sans"/>
                <a:ea typeface="Open Sans"/>
                <a:cs typeface="Open Sans"/>
                <a:sym typeface="Open Sans"/>
              </a:rPr>
              <a:t>DOW: The day of the week (0–7), where 0 and 7 are Sunday</a:t>
            </a:r>
            <a:endParaRPr sz="2200" b="0" i="0" u="none" strike="noStrike" cap="none">
              <a:solidFill>
                <a:srgbClr val="434343"/>
              </a:solidFill>
              <a:latin typeface="Open Sans"/>
              <a:ea typeface="Open Sans"/>
              <a:cs typeface="Open Sans"/>
              <a:sym typeface="Open Sans"/>
            </a:endParaRPr>
          </a:p>
        </p:txBody>
      </p:sp>
      <p:sp>
        <p:nvSpPr>
          <p:cNvPr id="1237" name="Google Shape;1237;g7574fcc975_0_683"/>
          <p:cNvSpPr/>
          <p:nvPr/>
        </p:nvSpPr>
        <p:spPr>
          <a:xfrm>
            <a:off x="3706701" y="2950400"/>
            <a:ext cx="88425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MINUTE HOUR DOM MONTH DOW</a:t>
            </a:r>
            <a:endParaRPr sz="2200" b="1" i="0" u="none" strike="noStrike" cap="none">
              <a:solidFill>
                <a:srgbClr val="3F3F3F"/>
              </a:solidFill>
              <a:latin typeface="Open Sans"/>
              <a:ea typeface="Open Sans"/>
              <a:cs typeface="Open Sans"/>
              <a:sym typeface="Open Sans"/>
            </a:endParaRPr>
          </a:p>
        </p:txBody>
      </p:sp>
      <p:pic>
        <p:nvPicPr>
          <p:cNvPr id="1238" name="Google Shape;1238;g7574fcc975_0_683"/>
          <p:cNvPicPr preferRelativeResize="0"/>
          <p:nvPr/>
        </p:nvPicPr>
        <p:blipFill rotWithShape="1">
          <a:blip r:embed="rId3">
            <a:alphaModFix/>
          </a:blip>
          <a:srcRect t="6807" b="6798"/>
          <a:stretch/>
        </p:blipFill>
        <p:spPr>
          <a:xfrm>
            <a:off x="5794207" y="917575"/>
            <a:ext cx="4909989" cy="9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9"/>
          <p:cNvSpPr txBox="1">
            <a:spLocks noGrp="1"/>
          </p:cNvSpPr>
          <p:nvPr>
            <p:ph type="title"/>
          </p:nvPr>
        </p:nvSpPr>
        <p:spPr>
          <a:xfrm>
            <a:off x="590126" y="1251404"/>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a:ea typeface="Open Sans SemiBold"/>
                <a:cs typeface="Open Sans SemiBold"/>
                <a:sym typeface="Open Sans SemiBold"/>
              </a:rPr>
              <a:t>Scheduled Builds</a:t>
            </a:r>
            <a:endParaRPr/>
          </a:p>
        </p:txBody>
      </p:sp>
      <p:sp>
        <p:nvSpPr>
          <p:cNvPr id="1245" name="Google Shape;1245;p9"/>
          <p:cNvSpPr txBox="1">
            <a:spLocks noGrp="1"/>
          </p:cNvSpPr>
          <p:nvPr>
            <p:ph type="body" idx="1"/>
          </p:nvPr>
        </p:nvSpPr>
        <p:spPr>
          <a:xfrm>
            <a:off x="590125" y="2301222"/>
            <a:ext cx="14206530" cy="3821283"/>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You’ve been asked to schedule a freestyle build job in Jenkins that runs twice a day.</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Set up a Git repository</a:t>
            </a:r>
            <a:endParaRPr/>
          </a:p>
          <a:p>
            <a:pPr marL="457200" lvl="0" indent="-368300" algn="l" rtl="0">
              <a:lnSpc>
                <a:spcPct val="150000"/>
              </a:lnSpc>
              <a:spcBef>
                <a:spcPts val="1000"/>
              </a:spcBef>
              <a:spcAft>
                <a:spcPts val="0"/>
              </a:spcAft>
              <a:buSzPts val="2200"/>
              <a:buFont typeface="Open Sans"/>
              <a:buAutoNum type="arabicPeriod"/>
            </a:pPr>
            <a:r>
              <a:rPr lang="en-US"/>
              <a:t>Create a freestyle build in Jenkins  </a:t>
            </a:r>
            <a:endParaRPr/>
          </a:p>
          <a:p>
            <a:pPr marL="457200" lvl="0" indent="-368300" algn="l" rtl="0">
              <a:lnSpc>
                <a:spcPct val="150000"/>
              </a:lnSpc>
              <a:spcBef>
                <a:spcPts val="1000"/>
              </a:spcBef>
              <a:spcAft>
                <a:spcPts val="0"/>
              </a:spcAft>
              <a:buSzPts val="2200"/>
              <a:buFont typeface="Open Sans"/>
              <a:buAutoNum type="arabicPeriod"/>
            </a:pPr>
            <a:r>
              <a:rPr lang="en-US"/>
              <a:t>Define a regular expression for twice a day</a:t>
            </a:r>
            <a:endParaRPr/>
          </a:p>
          <a:p>
            <a:pPr marL="457200" lvl="0" indent="-368300" algn="l" rtl="0">
              <a:lnSpc>
                <a:spcPct val="150000"/>
              </a:lnSpc>
              <a:spcBef>
                <a:spcPts val="1000"/>
              </a:spcBef>
              <a:spcAft>
                <a:spcPts val="0"/>
              </a:spcAft>
              <a:buSzPts val="2200"/>
              <a:buFont typeface="Open Sans"/>
              <a:buAutoNum type="arabicPeriod"/>
            </a:pPr>
            <a:r>
              <a:rPr lang="en-US"/>
              <a:t>Test the scheduled build</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g7574fcc975_0_69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Scheduled Build Jobs</a:t>
            </a:r>
            <a:endParaRPr/>
          </a:p>
        </p:txBody>
      </p:sp>
      <p:sp>
        <p:nvSpPr>
          <p:cNvPr id="1251" name="Google Shape;1251;g7574fcc975_0_695"/>
          <p:cNvSpPr/>
          <p:nvPr/>
        </p:nvSpPr>
        <p:spPr>
          <a:xfrm>
            <a:off x="1224726" y="1304625"/>
            <a:ext cx="8842500" cy="535200"/>
          </a:xfrm>
          <a:prstGeom prst="roundRect">
            <a:avLst>
              <a:gd name="adj" fmla="val 16667"/>
            </a:avLst>
          </a:prstGeom>
          <a:solidFill>
            <a:srgbClr val="FAA634"/>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Shortcut syntax for scheduling build jobs:</a:t>
            </a:r>
            <a:endParaRPr sz="2200" b="0" i="0" u="none" strike="noStrike" cap="none">
              <a:solidFill>
                <a:srgbClr val="FFFFFF"/>
              </a:solidFill>
              <a:latin typeface="Open Sans"/>
              <a:ea typeface="Open Sans"/>
              <a:cs typeface="Open Sans"/>
              <a:sym typeface="Open Sans"/>
            </a:endParaRPr>
          </a:p>
        </p:txBody>
      </p:sp>
      <p:graphicFrame>
        <p:nvGraphicFramePr>
          <p:cNvPr id="1252" name="Google Shape;1252;g7574fcc975_0_695"/>
          <p:cNvGraphicFramePr/>
          <p:nvPr/>
        </p:nvGraphicFramePr>
        <p:xfrm>
          <a:off x="1224725" y="2094250"/>
          <a:ext cx="3000000" cy="3000000"/>
        </p:xfrm>
        <a:graphic>
          <a:graphicData uri="http://schemas.openxmlformats.org/drawingml/2006/table">
            <a:tbl>
              <a:tblPr>
                <a:noFill/>
                <a:tableStyleId>{23406366-AF77-449C-9424-7AF5412CB8F3}</a:tableStyleId>
              </a:tblPr>
              <a:tblGrid>
                <a:gridCol w="3291450">
                  <a:extLst>
                    <a:ext uri="{9D8B030D-6E8A-4147-A177-3AD203B41FA5}">
                      <a16:colId xmlns:a16="http://schemas.microsoft.com/office/drawing/2014/main" val="20000"/>
                    </a:ext>
                  </a:extLst>
                </a:gridCol>
                <a:gridCol w="5551050">
                  <a:extLst>
                    <a:ext uri="{9D8B030D-6E8A-4147-A177-3AD203B41FA5}">
                      <a16:colId xmlns:a16="http://schemas.microsoft.com/office/drawing/2014/main" val="20001"/>
                    </a:ext>
                  </a:extLst>
                </a:gridCol>
                <a:gridCol w="4963925">
                  <a:extLst>
                    <a:ext uri="{9D8B030D-6E8A-4147-A177-3AD203B41FA5}">
                      <a16:colId xmlns:a16="http://schemas.microsoft.com/office/drawing/2014/main" val="20002"/>
                    </a:ext>
                  </a:extLst>
                </a:gridCol>
              </a:tblGrid>
              <a:tr h="1170700">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Notation</a:t>
                      </a:r>
                      <a:endParaRPr sz="2200" b="1" u="none" strike="noStrike" cap="none">
                        <a:solidFill>
                          <a:schemeClr val="lt1"/>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solidFill>
                      <a:srgbClr val="FAA634"/>
                    </a:solidFill>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Meaning</a:t>
                      </a:r>
                      <a:endParaRPr sz="2200" b="1" u="none" strike="noStrike" cap="none">
                        <a:solidFill>
                          <a:schemeClr val="lt1"/>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solidFill>
                      <a:srgbClr val="FAA634"/>
                    </a:solidFill>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Example</a:t>
                      </a:r>
                      <a:endParaRPr sz="2200" b="1" u="none" strike="noStrike" cap="none">
                        <a:solidFill>
                          <a:schemeClr val="lt1"/>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solidFill>
                      <a:srgbClr val="FAA634"/>
                    </a:solidFill>
                  </a:tcPr>
                </a:tc>
                <a:extLst>
                  <a:ext uri="{0D108BD9-81ED-4DB2-BD59-A6C34878D82A}">
                    <a16:rowId xmlns:a16="http://schemas.microsoft.com/office/drawing/2014/main" val="10000"/>
                  </a:ext>
                </a:extLst>
              </a:tr>
              <a:tr h="7318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US" sz="2200" u="none" strike="noStrike" cap="none">
                          <a:solidFill>
                            <a:schemeClr val="dk1"/>
                          </a:solidFill>
                          <a:latin typeface="Open Sans"/>
                          <a:ea typeface="Open Sans"/>
                          <a:cs typeface="Open Sans"/>
                          <a:sym typeface="Open Sans"/>
                        </a:rPr>
                        <a:t>Represents all possible values for a field</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 * * * *” means once a minute</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1"/>
                  </a:ext>
                </a:extLst>
              </a:tr>
              <a:tr h="864025">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M–N</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Defines ranges</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 “1-5” in the DOW field would mean Monday to Friday</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2"/>
                  </a:ext>
                </a:extLst>
              </a:tr>
              <a:tr h="864025">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Define skips through a range</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“*/5” in the MINUTE field would mean every five minutes</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3"/>
                  </a:ext>
                </a:extLst>
              </a:tr>
              <a:tr h="898525">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Comma-separated list </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Indicates a list of valid values</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“15,45” in the MINUTE field would mean at 15 and 45 minutes past every hour</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4"/>
                  </a:ext>
                </a:extLst>
              </a:tr>
              <a:tr h="898525">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Shorthand values</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@yearly, @annually, @monthly, @weekly, @daily, @midnight, and @hourly</a:t>
                      </a:r>
                      <a:endParaRPr sz="2200" u="none" strike="noStrike" cap="none">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253" name="Google Shape;1253;g7574fcc975_0_695"/>
          <p:cNvPicPr preferRelativeResize="0"/>
          <p:nvPr/>
        </p:nvPicPr>
        <p:blipFill rotWithShape="1">
          <a:blip r:embed="rId3">
            <a:alphaModFix/>
          </a:blip>
          <a:srcRect t="6807" b="6798"/>
          <a:stretch/>
        </p:blipFill>
        <p:spPr>
          <a:xfrm>
            <a:off x="5794207" y="917575"/>
            <a:ext cx="4909989" cy="9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65c194c899_0_17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Poll the SCM</a:t>
            </a:r>
            <a:endParaRPr/>
          </a:p>
        </p:txBody>
      </p:sp>
      <p:sp>
        <p:nvSpPr>
          <p:cNvPr id="1259" name="Google Shape;1259;g65c194c899_0_170"/>
          <p:cNvSpPr txBox="1">
            <a:spLocks noGrp="1"/>
          </p:cNvSpPr>
          <p:nvPr>
            <p:ph type="body" idx="1"/>
          </p:nvPr>
        </p:nvSpPr>
        <p:spPr>
          <a:xfrm>
            <a:off x="1187198" y="3768865"/>
            <a:ext cx="13781100" cy="1668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Clr>
                <a:srgbClr val="434343"/>
              </a:buClr>
              <a:buSzPts val="2200"/>
              <a:buFont typeface="Arial"/>
              <a:buChar char="•"/>
            </a:pPr>
            <a:r>
              <a:rPr lang="en-US">
                <a:solidFill>
                  <a:srgbClr val="434343"/>
                </a:solidFill>
              </a:rPr>
              <a:t>If any changes have been made to the source code in the project, Jenkins kicks off a build.</a:t>
            </a:r>
            <a:endParaRPr/>
          </a:p>
          <a:p>
            <a:pPr marL="457200" lvl="0" indent="-330200" algn="l" rtl="0">
              <a:lnSpc>
                <a:spcPct val="115000"/>
              </a:lnSpc>
              <a:spcBef>
                <a:spcPts val="100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SCM polling is easy to configure and uses the same cron syntax as scheduled builds.</a:t>
            </a:r>
            <a:endParaRPr>
              <a:solidFill>
                <a:srgbClr val="434343"/>
              </a:solidFill>
            </a:endParaRPr>
          </a:p>
        </p:txBody>
      </p:sp>
      <p:sp>
        <p:nvSpPr>
          <p:cNvPr id="1260" name="Google Shape;1260;g65c194c899_0_170"/>
          <p:cNvSpPr/>
          <p:nvPr/>
        </p:nvSpPr>
        <p:spPr>
          <a:xfrm>
            <a:off x="1187198" y="1739072"/>
            <a:ext cx="13781100" cy="1070100"/>
          </a:xfrm>
          <a:prstGeom prst="roundRect">
            <a:avLst>
              <a:gd name="adj" fmla="val 8899"/>
            </a:avLst>
          </a:prstGeom>
          <a:noFill/>
          <a:ln w="19050" cap="flat" cmpd="sng">
            <a:solidFill>
              <a:srgbClr val="FAA63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Polling involves checking the version control server at regular intervals for any changes that have been committed. </a:t>
            </a:r>
            <a:endParaRPr sz="1400" b="0" i="0" u="none" strike="noStrike" cap="none">
              <a:solidFill>
                <a:srgbClr val="000000"/>
              </a:solidFill>
              <a:latin typeface="Arial"/>
              <a:ea typeface="Arial"/>
              <a:cs typeface="Arial"/>
              <a:sym typeface="Arial"/>
            </a:endParaRPr>
          </a:p>
        </p:txBody>
      </p:sp>
      <p:pic>
        <p:nvPicPr>
          <p:cNvPr id="1261" name="Google Shape;1261;g65c194c899_0_170"/>
          <p:cNvPicPr preferRelativeResize="0"/>
          <p:nvPr/>
        </p:nvPicPr>
        <p:blipFill rotWithShape="1">
          <a:blip r:embed="rId3">
            <a:alphaModFix/>
          </a:blip>
          <a:srcRect t="6807" b="6798"/>
          <a:stretch/>
        </p:blipFill>
        <p:spPr>
          <a:xfrm>
            <a:off x="6572407" y="917575"/>
            <a:ext cx="3353588" cy="9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65c194c899_0_17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Trigger Builds Remotely</a:t>
            </a:r>
            <a:endParaRPr/>
          </a:p>
        </p:txBody>
      </p:sp>
      <p:sp>
        <p:nvSpPr>
          <p:cNvPr id="1267" name="Google Shape;1267;g65c194c899_0_179"/>
          <p:cNvSpPr txBox="1">
            <a:spLocks noGrp="1"/>
          </p:cNvSpPr>
          <p:nvPr>
            <p:ph type="body" idx="1"/>
          </p:nvPr>
        </p:nvSpPr>
        <p:spPr>
          <a:xfrm>
            <a:off x="1257863" y="1808300"/>
            <a:ext cx="13781100" cy="2272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Clr>
                <a:srgbClr val="434343"/>
              </a:buClr>
              <a:buSzPts val="2200"/>
              <a:buFont typeface="Arial"/>
              <a:buChar char="•"/>
            </a:pPr>
            <a:r>
              <a:rPr lang="en-US">
                <a:solidFill>
                  <a:srgbClr val="434343"/>
                </a:solidFill>
              </a:rPr>
              <a:t>Polling as frequently as possible works well for small projects but leads to SCM server saturation as build jobs pile up in big projects. </a:t>
            </a:r>
            <a:endParaRPr/>
          </a:p>
          <a:p>
            <a:pPr marL="457200" lvl="0" indent="-330200" algn="l" rtl="0">
              <a:lnSpc>
                <a:spcPct val="115000"/>
              </a:lnSpc>
              <a:spcBef>
                <a:spcPts val="100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Getting the SCM system to trigger the Jenkins build whenever a change is committed is a more precise strategy. This strategy is referred to as </a:t>
            </a:r>
            <a:r>
              <a:rPr lang="en-US" b="1">
                <a:solidFill>
                  <a:srgbClr val="434343"/>
                </a:solidFill>
              </a:rPr>
              <a:t>triggering builds remotely</a:t>
            </a:r>
            <a:r>
              <a:rPr lang="en-US">
                <a:solidFill>
                  <a:srgbClr val="434343"/>
                </a:solidFill>
              </a:rPr>
              <a:t>.</a:t>
            </a:r>
            <a:endParaRPr>
              <a:solidFill>
                <a:srgbClr val="434343"/>
              </a:solidFill>
            </a:endParaRPr>
          </a:p>
        </p:txBody>
      </p:sp>
      <p:sp>
        <p:nvSpPr>
          <p:cNvPr id="1268" name="Google Shape;1268;g65c194c899_0_179"/>
          <p:cNvSpPr/>
          <p:nvPr/>
        </p:nvSpPr>
        <p:spPr>
          <a:xfrm>
            <a:off x="1773113" y="5126350"/>
            <a:ext cx="12750599" cy="1445100"/>
          </a:xfrm>
          <a:prstGeom prst="roundRect">
            <a:avLst>
              <a:gd name="adj" fmla="val 16667"/>
            </a:avLst>
          </a:prstGeom>
          <a:solidFill>
            <a:srgbClr val="FBE4D4"/>
          </a:solidFill>
          <a:ln w="19050" cap="flat" cmpd="sng">
            <a:solidFill>
              <a:srgbClr val="FAA6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You can start a Jenkins build job remotely by invoking a URL of the form:</a:t>
            </a: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http://SERVER/jenkins/job/PROJECTNAME/build</a:t>
            </a:r>
            <a:endParaRPr sz="2200" b="1" i="0" u="none" strike="noStrike" cap="none">
              <a:solidFill>
                <a:srgbClr val="3F3F3F"/>
              </a:solidFill>
              <a:latin typeface="Open Sans"/>
              <a:ea typeface="Open Sans"/>
              <a:cs typeface="Open Sans"/>
              <a:sym typeface="Open Sans"/>
            </a:endParaRPr>
          </a:p>
        </p:txBody>
      </p:sp>
      <p:pic>
        <p:nvPicPr>
          <p:cNvPr id="1269" name="Google Shape;1269;g65c194c899_0_179"/>
          <p:cNvPicPr preferRelativeResize="0"/>
          <p:nvPr/>
        </p:nvPicPr>
        <p:blipFill rotWithShape="1">
          <a:blip r:embed="rId3">
            <a:alphaModFix/>
          </a:blip>
          <a:srcRect t="6807" b="6798"/>
          <a:stretch/>
        </p:blipFill>
        <p:spPr>
          <a:xfrm>
            <a:off x="5278658" y="917575"/>
            <a:ext cx="5941087" cy="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
          <p:cNvSpPr txBox="1">
            <a:spLocks noGrp="1"/>
          </p:cNvSpPr>
          <p:nvPr>
            <p:ph type="body" idx="1"/>
          </p:nvPr>
        </p:nvSpPr>
        <p:spPr>
          <a:xfrm>
            <a:off x="1660721" y="2506711"/>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Explain build jobs in Jenkins</a:t>
            </a:r>
            <a:endParaRPr/>
          </a:p>
        </p:txBody>
      </p:sp>
      <p:sp>
        <p:nvSpPr>
          <p:cNvPr id="977" name="Google Shape;977;p3"/>
          <p:cNvSpPr txBox="1">
            <a:spLocks noGrp="1"/>
          </p:cNvSpPr>
          <p:nvPr>
            <p:ph type="body" idx="2"/>
          </p:nvPr>
        </p:nvSpPr>
        <p:spPr>
          <a:xfrm>
            <a:off x="1660721" y="3498941"/>
            <a:ext cx="8099400" cy="5862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1100"/>
              <a:buNone/>
            </a:pPr>
            <a:r>
              <a:rPr lang="en-US"/>
              <a:t>Trigger build jobs in Jenkins</a:t>
            </a:r>
            <a:endParaRPr/>
          </a:p>
        </p:txBody>
      </p:sp>
      <p:sp>
        <p:nvSpPr>
          <p:cNvPr id="978" name="Google Shape;978;p3"/>
          <p:cNvSpPr txBox="1">
            <a:spLocks noGrp="1"/>
          </p:cNvSpPr>
          <p:nvPr>
            <p:ph type="body" idx="3"/>
          </p:nvPr>
        </p:nvSpPr>
        <p:spPr>
          <a:xfrm>
            <a:off x="1660721" y="4491171"/>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Configure build notifications in Jenkins</a:t>
            </a:r>
            <a:endParaRPr/>
          </a:p>
        </p:txBody>
      </p:sp>
      <p:sp>
        <p:nvSpPr>
          <p:cNvPr id="979" name="Google Shape;979;p3"/>
          <p:cNvSpPr txBox="1">
            <a:spLocks noGrp="1"/>
          </p:cNvSpPr>
          <p:nvPr>
            <p:ph type="body" idx="4"/>
          </p:nvPr>
        </p:nvSpPr>
        <p:spPr>
          <a:xfrm>
            <a:off x="1660721" y="5483401"/>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Build projects in various languages</a:t>
            </a:r>
            <a:endParaRPr/>
          </a:p>
        </p:txBody>
      </p:sp>
      <p:pic>
        <p:nvPicPr>
          <p:cNvPr id="980" name="Google Shape;980;p3"/>
          <p:cNvPicPr preferRelativeResize="0"/>
          <p:nvPr/>
        </p:nvPicPr>
        <p:blipFill rotWithShape="1">
          <a:blip r:embed="rId3">
            <a:alphaModFix/>
          </a:blip>
          <a:srcRect/>
          <a:stretch/>
        </p:blipFill>
        <p:spPr>
          <a:xfrm>
            <a:off x="947544" y="2571235"/>
            <a:ext cx="457200" cy="457200"/>
          </a:xfrm>
          <a:prstGeom prst="rect">
            <a:avLst/>
          </a:prstGeom>
          <a:noFill/>
          <a:ln>
            <a:noFill/>
          </a:ln>
        </p:spPr>
      </p:pic>
      <p:pic>
        <p:nvPicPr>
          <p:cNvPr id="981" name="Google Shape;981;p3"/>
          <p:cNvPicPr preferRelativeResize="0"/>
          <p:nvPr/>
        </p:nvPicPr>
        <p:blipFill rotWithShape="1">
          <a:blip r:embed="rId3">
            <a:alphaModFix/>
          </a:blip>
          <a:srcRect/>
          <a:stretch/>
        </p:blipFill>
        <p:spPr>
          <a:xfrm>
            <a:off x="947543" y="3561141"/>
            <a:ext cx="457200" cy="457200"/>
          </a:xfrm>
          <a:prstGeom prst="rect">
            <a:avLst/>
          </a:prstGeom>
          <a:noFill/>
          <a:ln>
            <a:noFill/>
          </a:ln>
        </p:spPr>
      </p:pic>
      <p:pic>
        <p:nvPicPr>
          <p:cNvPr id="982" name="Google Shape;982;p3"/>
          <p:cNvPicPr preferRelativeResize="0"/>
          <p:nvPr/>
        </p:nvPicPr>
        <p:blipFill rotWithShape="1">
          <a:blip r:embed="rId3">
            <a:alphaModFix/>
          </a:blip>
          <a:srcRect/>
          <a:stretch/>
        </p:blipFill>
        <p:spPr>
          <a:xfrm>
            <a:off x="947542" y="4551047"/>
            <a:ext cx="457200" cy="457200"/>
          </a:xfrm>
          <a:prstGeom prst="rect">
            <a:avLst/>
          </a:prstGeom>
          <a:noFill/>
          <a:ln>
            <a:noFill/>
          </a:ln>
        </p:spPr>
      </p:pic>
      <p:pic>
        <p:nvPicPr>
          <p:cNvPr id="983" name="Google Shape;983;p3"/>
          <p:cNvPicPr preferRelativeResize="0"/>
          <p:nvPr/>
        </p:nvPicPr>
        <p:blipFill rotWithShape="1">
          <a:blip r:embed="rId3">
            <a:alphaModFix/>
          </a:blip>
          <a:srcRect/>
          <a:stretch/>
        </p:blipFill>
        <p:spPr>
          <a:xfrm>
            <a:off x="947541" y="5540953"/>
            <a:ext cx="457200" cy="457200"/>
          </a:xfrm>
          <a:prstGeom prst="rect">
            <a:avLst/>
          </a:prstGeom>
          <a:noFill/>
          <a:ln>
            <a:noFill/>
          </a:ln>
        </p:spPr>
      </p:pic>
      <p:sp>
        <p:nvSpPr>
          <p:cNvPr id="984" name="Google Shape;984;p3"/>
          <p:cNvSpPr txBox="1"/>
          <p:nvPr/>
        </p:nvSpPr>
        <p:spPr>
          <a:xfrm>
            <a:off x="1660721" y="6475631"/>
            <a:ext cx="9508022" cy="674877"/>
          </a:xfrm>
          <a:prstGeom prst="rect">
            <a:avLst/>
          </a:prstGeom>
          <a:noFill/>
          <a:ln>
            <a:noFill/>
          </a:ln>
        </p:spPr>
        <p:txBody>
          <a:bodyPr spcFirstLastPara="1" wrap="square" lIns="91425" tIns="0" rIns="91425" bIns="0" anchor="t" anchorCtr="0">
            <a:noAutofit/>
          </a:bodyPr>
          <a:lstStyle/>
          <a:p>
            <a:pPr marL="0" marR="0" lvl="0" indent="0" algn="l" rtl="0">
              <a:lnSpc>
                <a:spcPct val="90000"/>
              </a:lnSpc>
              <a:spcBef>
                <a:spcPts val="100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Create parameterized build jobs </a:t>
            </a:r>
            <a:endParaRPr/>
          </a:p>
        </p:txBody>
      </p:sp>
      <p:pic>
        <p:nvPicPr>
          <p:cNvPr id="985" name="Google Shape;985;p3"/>
          <p:cNvPicPr preferRelativeResize="0"/>
          <p:nvPr/>
        </p:nvPicPr>
        <p:blipFill rotWithShape="1">
          <a:blip r:embed="rId3">
            <a:alphaModFix/>
          </a:blip>
          <a:srcRect/>
          <a:stretch/>
        </p:blipFill>
        <p:spPr>
          <a:xfrm>
            <a:off x="947541" y="6530861"/>
            <a:ext cx="457200" cy="457200"/>
          </a:xfrm>
          <a:prstGeom prst="rect">
            <a:avLst/>
          </a:prstGeom>
          <a:noFill/>
          <a:ln>
            <a:noFill/>
          </a:ln>
        </p:spPr>
      </p:pic>
      <p:sp>
        <p:nvSpPr>
          <p:cNvPr id="986" name="Google Shape;986;p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987" name="Google Shape;987;p3"/>
          <p:cNvSpPr txBox="1"/>
          <p:nvPr/>
        </p:nvSpPr>
        <p:spPr>
          <a:xfrm>
            <a:off x="963765" y="1567509"/>
            <a:ext cx="8847600" cy="78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By the end of this lesson, you will be able to:</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g7574fcc975_0_71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Trigger Builds Remotely</a:t>
            </a:r>
            <a:endParaRPr/>
          </a:p>
        </p:txBody>
      </p:sp>
      <p:grpSp>
        <p:nvGrpSpPr>
          <p:cNvPr id="1275" name="Google Shape;1275;g7574fcc975_0_719"/>
          <p:cNvGrpSpPr/>
          <p:nvPr/>
        </p:nvGrpSpPr>
        <p:grpSpPr>
          <a:xfrm>
            <a:off x="1627101" y="2174378"/>
            <a:ext cx="13754169" cy="4591735"/>
            <a:chOff x="1627101" y="2174378"/>
            <a:chExt cx="13754169" cy="4591735"/>
          </a:xfrm>
        </p:grpSpPr>
        <p:sp>
          <p:nvSpPr>
            <p:cNvPr id="1276" name="Google Shape;1276;g7574fcc975_0_719"/>
            <p:cNvSpPr/>
            <p:nvPr/>
          </p:nvSpPr>
          <p:spPr>
            <a:xfrm>
              <a:off x="1627101" y="2444181"/>
              <a:ext cx="378600" cy="372331"/>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g7574fcc975_0_719"/>
            <p:cNvSpPr/>
            <p:nvPr/>
          </p:nvSpPr>
          <p:spPr>
            <a:xfrm>
              <a:off x="1627101" y="3662537"/>
              <a:ext cx="378600" cy="372331"/>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g7574fcc975_0_719"/>
            <p:cNvSpPr/>
            <p:nvPr/>
          </p:nvSpPr>
          <p:spPr>
            <a:xfrm>
              <a:off x="1627101" y="4880893"/>
              <a:ext cx="378600" cy="372331"/>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7574fcc975_0_719"/>
            <p:cNvSpPr/>
            <p:nvPr/>
          </p:nvSpPr>
          <p:spPr>
            <a:xfrm>
              <a:off x="1627101" y="6099248"/>
              <a:ext cx="378600" cy="372331"/>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80" name="Google Shape;1280;g7574fcc975_0_719"/>
            <p:cNvCxnSpPr>
              <a:stCxn id="1276" idx="4"/>
              <a:endCxn id="1277" idx="0"/>
            </p:cNvCxnSpPr>
            <p:nvPr/>
          </p:nvCxnSpPr>
          <p:spPr>
            <a:xfrm>
              <a:off x="1816401" y="2816512"/>
              <a:ext cx="0" cy="846000"/>
            </a:xfrm>
            <a:prstGeom prst="straightConnector1">
              <a:avLst/>
            </a:prstGeom>
            <a:noFill/>
            <a:ln w="19050" cap="flat" cmpd="sng">
              <a:solidFill>
                <a:srgbClr val="3F3F3F"/>
              </a:solidFill>
              <a:prstDash val="solid"/>
              <a:round/>
              <a:headEnd type="none" w="sm" len="sm"/>
              <a:tailEnd type="none" w="sm" len="sm"/>
            </a:ln>
          </p:spPr>
        </p:cxnSp>
        <p:cxnSp>
          <p:nvCxnSpPr>
            <p:cNvPr id="1281" name="Google Shape;1281;g7574fcc975_0_719"/>
            <p:cNvCxnSpPr>
              <a:stCxn id="1277" idx="4"/>
              <a:endCxn id="1278" idx="0"/>
            </p:cNvCxnSpPr>
            <p:nvPr/>
          </p:nvCxnSpPr>
          <p:spPr>
            <a:xfrm>
              <a:off x="1816401" y="4034868"/>
              <a:ext cx="0" cy="846000"/>
            </a:xfrm>
            <a:prstGeom prst="straightConnector1">
              <a:avLst/>
            </a:prstGeom>
            <a:noFill/>
            <a:ln w="19050" cap="flat" cmpd="sng">
              <a:solidFill>
                <a:srgbClr val="3F3F3F"/>
              </a:solidFill>
              <a:prstDash val="solid"/>
              <a:round/>
              <a:headEnd type="none" w="sm" len="sm"/>
              <a:tailEnd type="none" w="sm" len="sm"/>
            </a:ln>
          </p:spPr>
        </p:cxnSp>
        <p:cxnSp>
          <p:nvCxnSpPr>
            <p:cNvPr id="1282" name="Google Shape;1282;g7574fcc975_0_719"/>
            <p:cNvCxnSpPr>
              <a:stCxn id="1278" idx="4"/>
              <a:endCxn id="1279" idx="0"/>
            </p:cNvCxnSpPr>
            <p:nvPr/>
          </p:nvCxnSpPr>
          <p:spPr>
            <a:xfrm>
              <a:off x="1816401" y="5253224"/>
              <a:ext cx="0" cy="846000"/>
            </a:xfrm>
            <a:prstGeom prst="straightConnector1">
              <a:avLst/>
            </a:prstGeom>
            <a:noFill/>
            <a:ln w="19050" cap="flat" cmpd="sng">
              <a:solidFill>
                <a:srgbClr val="3F3F3F"/>
              </a:solidFill>
              <a:prstDash val="solid"/>
              <a:round/>
              <a:headEnd type="none" w="sm" len="sm"/>
              <a:tailEnd type="none" w="sm" len="sm"/>
            </a:ln>
          </p:spPr>
        </p:cxnSp>
        <p:sp>
          <p:nvSpPr>
            <p:cNvPr id="1283" name="Google Shape;1283;g7574fcc975_0_719"/>
            <p:cNvSpPr/>
            <p:nvPr/>
          </p:nvSpPr>
          <p:spPr>
            <a:xfrm>
              <a:off x="2259832" y="2174378"/>
              <a:ext cx="13121399" cy="910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details of triggering builds remotely are different for each version control system.</a:t>
              </a:r>
              <a:endParaRPr sz="2200" b="0" i="0" u="none" strike="noStrike" cap="none">
                <a:solidFill>
                  <a:srgbClr val="3F3F3F"/>
                </a:solidFill>
                <a:latin typeface="Open Sans"/>
                <a:ea typeface="Open Sans"/>
                <a:cs typeface="Open Sans"/>
                <a:sym typeface="Open Sans"/>
              </a:endParaRPr>
            </a:p>
          </p:txBody>
        </p:sp>
        <p:sp>
          <p:nvSpPr>
            <p:cNvPr id="1284" name="Google Shape;1284;g7574fcc975_0_719"/>
            <p:cNvSpPr/>
            <p:nvPr/>
          </p:nvSpPr>
          <p:spPr>
            <a:xfrm>
              <a:off x="2287470" y="3622558"/>
              <a:ext cx="13093801" cy="4297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In Subversion, you would need to write a post-commit hook script that would trigger a build. </a:t>
              </a:r>
              <a:endParaRPr sz="2200" b="0" i="0" u="none" strike="noStrike" cap="none">
                <a:solidFill>
                  <a:srgbClr val="3F3F3F"/>
                </a:solidFill>
                <a:latin typeface="Open Sans"/>
                <a:ea typeface="Open Sans"/>
                <a:cs typeface="Open Sans"/>
                <a:sym typeface="Open Sans"/>
              </a:endParaRPr>
            </a:p>
          </p:txBody>
        </p:sp>
        <p:sp>
          <p:nvSpPr>
            <p:cNvPr id="1285" name="Google Shape;1285;g7574fcc975_0_719"/>
            <p:cNvSpPr/>
            <p:nvPr/>
          </p:nvSpPr>
          <p:spPr>
            <a:xfrm>
              <a:off x="2285480" y="4697302"/>
              <a:ext cx="12503099"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A more flexible approach with Subversion is to use the Jenkins Subversion API directly.</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This would automatically start any Jenkins build jobs monitoring this Subversion repository.</a:t>
              </a:r>
              <a:endParaRPr sz="2200" b="0" i="0" u="none" strike="noStrike" cap="none">
                <a:solidFill>
                  <a:srgbClr val="3F3F3F"/>
                </a:solidFill>
                <a:latin typeface="Open Sans"/>
                <a:ea typeface="Open Sans"/>
                <a:cs typeface="Open Sans"/>
                <a:sym typeface="Open Sans"/>
              </a:endParaRPr>
            </a:p>
          </p:txBody>
        </p:sp>
        <p:sp>
          <p:nvSpPr>
            <p:cNvPr id="1286" name="Google Shape;1286;g7574fcc975_0_719"/>
            <p:cNvSpPr/>
            <p:nvPr/>
          </p:nvSpPr>
          <p:spPr>
            <a:xfrm>
              <a:off x="2285512" y="5920089"/>
              <a:ext cx="12672300" cy="8460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This is set up by activating the Trigger builds remotely option and providing a special string that can be used in the URL</a:t>
              </a:r>
              <a:endParaRPr sz="2200" b="0" i="0" u="none" strike="noStrike" cap="none">
                <a:solidFill>
                  <a:srgbClr val="3F3F3F"/>
                </a:solidFill>
                <a:latin typeface="Open Sans"/>
                <a:ea typeface="Open Sans"/>
                <a:cs typeface="Open Sans"/>
                <a:sym typeface="Open Sans"/>
              </a:endParaRPr>
            </a:p>
          </p:txBody>
        </p:sp>
      </p:grpSp>
      <p:pic>
        <p:nvPicPr>
          <p:cNvPr id="1287" name="Google Shape;1287;g7574fcc975_0_719"/>
          <p:cNvPicPr preferRelativeResize="0"/>
          <p:nvPr/>
        </p:nvPicPr>
        <p:blipFill rotWithShape="1">
          <a:blip r:embed="rId3">
            <a:alphaModFix/>
          </a:blip>
          <a:srcRect t="6807" b="6798"/>
          <a:stretch/>
        </p:blipFill>
        <p:spPr>
          <a:xfrm>
            <a:off x="5278658" y="917575"/>
            <a:ext cx="5941087" cy="9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
          <p:cNvSpPr txBox="1">
            <a:spLocks noGrp="1"/>
          </p:cNvSpPr>
          <p:nvPr>
            <p:ph type="title"/>
          </p:nvPr>
        </p:nvSpPr>
        <p:spPr>
          <a:xfrm>
            <a:off x="590126" y="1251404"/>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a:ea typeface="Open Sans SemiBold"/>
                <a:cs typeface="Open Sans SemiBold"/>
                <a:sym typeface="Open Sans SemiBold"/>
              </a:rPr>
              <a:t>Polling SCM</a:t>
            </a:r>
            <a:endParaRPr/>
          </a:p>
        </p:txBody>
      </p:sp>
      <p:sp>
        <p:nvSpPr>
          <p:cNvPr id="1294" name="Google Shape;1294;p10"/>
          <p:cNvSpPr txBox="1">
            <a:spLocks noGrp="1"/>
          </p:cNvSpPr>
          <p:nvPr>
            <p:ph type="body" idx="1"/>
          </p:nvPr>
        </p:nvSpPr>
        <p:spPr>
          <a:xfrm>
            <a:off x="590125" y="2301222"/>
            <a:ext cx="14393565" cy="3821283"/>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 have been asked to configure a freestyle build job in Jenkins that polls the SCM every night. </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Maven project</a:t>
            </a:r>
            <a:endParaRPr/>
          </a:p>
          <a:p>
            <a:pPr marL="457200" lvl="0" indent="-368300" algn="l" rtl="0">
              <a:lnSpc>
                <a:spcPct val="150000"/>
              </a:lnSpc>
              <a:spcBef>
                <a:spcPts val="1000"/>
              </a:spcBef>
              <a:spcAft>
                <a:spcPts val="0"/>
              </a:spcAft>
              <a:buSzPts val="2200"/>
              <a:buFont typeface="Open Sans"/>
              <a:buAutoNum type="arabicPeriod"/>
            </a:pPr>
            <a:r>
              <a:rPr lang="en-US"/>
              <a:t>Configure a freestyle job that run Maven build steps</a:t>
            </a:r>
            <a:endParaRPr/>
          </a:p>
          <a:p>
            <a:pPr marL="457200" lvl="0" indent="-368300" algn="l" rtl="0">
              <a:lnSpc>
                <a:spcPct val="150000"/>
              </a:lnSpc>
              <a:spcBef>
                <a:spcPts val="1000"/>
              </a:spcBef>
              <a:spcAft>
                <a:spcPts val="0"/>
              </a:spcAft>
              <a:buSzPts val="2200"/>
              <a:buFont typeface="Open Sans"/>
              <a:buAutoNum type="arabicPeriod"/>
            </a:pPr>
            <a:r>
              <a:rPr lang="en-US"/>
              <a:t>Define the regular expression for nightly builds</a:t>
            </a:r>
            <a:endParaRPr/>
          </a:p>
          <a:p>
            <a:pPr marL="457200" lvl="0" indent="-368300" algn="l" rtl="0">
              <a:lnSpc>
                <a:spcPct val="150000"/>
              </a:lnSpc>
              <a:spcBef>
                <a:spcPts val="1000"/>
              </a:spcBef>
              <a:spcAft>
                <a:spcPts val="0"/>
              </a:spcAft>
              <a:buSzPts val="2200"/>
              <a:buFont typeface="Open Sans"/>
              <a:buAutoNum type="arabicPeriod"/>
            </a:pPr>
            <a:r>
              <a:rPr lang="en-US"/>
              <a:t>Test the scheduled build</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1"/>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Build Steps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g65c194c899_0_21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Manual Build Jobs</a:t>
            </a:r>
            <a:endParaRPr/>
          </a:p>
        </p:txBody>
      </p:sp>
      <p:sp>
        <p:nvSpPr>
          <p:cNvPr id="1305" name="Google Shape;1305;g65c194c899_0_211"/>
          <p:cNvSpPr txBox="1">
            <a:spLocks noGrp="1"/>
          </p:cNvSpPr>
          <p:nvPr>
            <p:ph type="body" idx="1"/>
          </p:nvPr>
        </p:nvSpPr>
        <p:spPr>
          <a:xfrm>
            <a:off x="1091609" y="1378327"/>
            <a:ext cx="13372536" cy="2341136"/>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1000"/>
              </a:spcBef>
              <a:spcAft>
                <a:spcPts val="0"/>
              </a:spcAft>
              <a:buClr>
                <a:srgbClr val="434343"/>
              </a:buClr>
              <a:buSzPts val="2200"/>
              <a:buFont typeface="Arial"/>
              <a:buChar char="•"/>
            </a:pPr>
            <a:r>
              <a:rPr lang="en-US">
                <a:solidFill>
                  <a:srgbClr val="434343"/>
                </a:solidFill>
              </a:rPr>
              <a:t>A build does not have to be triggered automatically. </a:t>
            </a:r>
            <a:endParaRPr/>
          </a:p>
          <a:p>
            <a:pPr marL="457200" lvl="0" indent="-228600" algn="l" rtl="0">
              <a:lnSpc>
                <a:spcPct val="150000"/>
              </a:lnSpc>
              <a:spcBef>
                <a:spcPts val="1000"/>
              </a:spcBef>
              <a:spcAft>
                <a:spcPts val="0"/>
              </a:spcAft>
              <a:buClr>
                <a:srgbClr val="434343"/>
              </a:buClr>
              <a:buSzPts val="2200"/>
              <a:buFont typeface="Arial"/>
              <a:buNone/>
            </a:pPr>
            <a:endParaRPr sz="800">
              <a:solidFill>
                <a:srgbClr val="434343"/>
              </a:solidFill>
            </a:endParaRPr>
          </a:p>
          <a:p>
            <a:pPr marL="457200" lvl="0" indent="-368300" algn="l" rtl="0">
              <a:lnSpc>
                <a:spcPct val="150000"/>
              </a:lnSpc>
              <a:spcBef>
                <a:spcPts val="0"/>
              </a:spcBef>
              <a:spcAft>
                <a:spcPts val="0"/>
              </a:spcAft>
              <a:buClr>
                <a:srgbClr val="434343"/>
              </a:buClr>
              <a:buSzPts val="2200"/>
              <a:buFont typeface="Arial"/>
              <a:buChar char="•"/>
            </a:pPr>
            <a:r>
              <a:rPr lang="en-US">
                <a:solidFill>
                  <a:srgbClr val="434343"/>
                </a:solidFill>
              </a:rPr>
              <a:t>Some build jobs should only be started manually by human intervention. </a:t>
            </a:r>
            <a:endParaRPr/>
          </a:p>
          <a:p>
            <a:pPr marL="457200" lvl="0" indent="-228600" algn="l" rtl="0">
              <a:lnSpc>
                <a:spcPct val="150000"/>
              </a:lnSpc>
              <a:spcBef>
                <a:spcPts val="0"/>
              </a:spcBef>
              <a:spcAft>
                <a:spcPts val="0"/>
              </a:spcAft>
              <a:buClr>
                <a:srgbClr val="434343"/>
              </a:buClr>
              <a:buSzPts val="2200"/>
              <a:buFont typeface="Open Sans"/>
              <a:buNone/>
            </a:pPr>
            <a:endParaRPr sz="800">
              <a:solidFill>
                <a:srgbClr val="434343"/>
              </a:solidFill>
            </a:endParaRPr>
          </a:p>
          <a:p>
            <a:pPr marL="137160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For example: you may want to set up an automated deployment to a UAT environment that should only be started on the request of the QA. </a:t>
            </a:r>
            <a:endParaRPr/>
          </a:p>
          <a:p>
            <a:pPr marL="1371600" lvl="1" indent="-228600" algn="l" rtl="0">
              <a:lnSpc>
                <a:spcPct val="150000"/>
              </a:lnSpc>
              <a:spcBef>
                <a:spcPts val="0"/>
              </a:spcBef>
              <a:spcAft>
                <a:spcPts val="0"/>
              </a:spcAft>
              <a:buClr>
                <a:srgbClr val="434343"/>
              </a:buClr>
              <a:buSzPts val="2200"/>
              <a:buFont typeface="Open Sans"/>
              <a:buNone/>
            </a:pPr>
            <a:endParaRPr sz="800">
              <a:solidFill>
                <a:srgbClr val="434343"/>
              </a:solidFill>
              <a:latin typeface="Open Sans"/>
              <a:ea typeface="Open Sans"/>
              <a:cs typeface="Open Sans"/>
              <a:sym typeface="Open Sans"/>
            </a:endParaRPr>
          </a:p>
          <a:p>
            <a:pPr marL="457200" lvl="0" indent="-368300" algn="l" rtl="0">
              <a:lnSpc>
                <a:spcPct val="150000"/>
              </a:lnSpc>
              <a:spcBef>
                <a:spcPts val="0"/>
              </a:spcBef>
              <a:spcAft>
                <a:spcPts val="0"/>
              </a:spcAft>
              <a:buClr>
                <a:srgbClr val="434343"/>
              </a:buClr>
              <a:buSzPts val="2200"/>
              <a:buFont typeface="Arial"/>
              <a:buChar char="•"/>
            </a:pPr>
            <a:r>
              <a:rPr lang="en-US">
                <a:solidFill>
                  <a:srgbClr val="434343"/>
                </a:solidFill>
              </a:rPr>
              <a:t>In such cases, you can simply leave the Build Triggers section empty.</a:t>
            </a:r>
            <a:endParaRPr>
              <a:solidFill>
                <a:srgbClr val="434343"/>
              </a:solidFill>
            </a:endParaRPr>
          </a:p>
        </p:txBody>
      </p:sp>
      <p:pic>
        <p:nvPicPr>
          <p:cNvPr id="1306" name="Google Shape;1306;g65c194c899_0_211"/>
          <p:cNvPicPr preferRelativeResize="0"/>
          <p:nvPr/>
        </p:nvPicPr>
        <p:blipFill rotWithShape="1">
          <a:blip r:embed="rId3">
            <a:alphaModFix/>
          </a:blip>
          <a:srcRect/>
          <a:stretch/>
        </p:blipFill>
        <p:spPr>
          <a:xfrm>
            <a:off x="6590137" y="5230775"/>
            <a:ext cx="2798324" cy="2798324"/>
          </a:xfrm>
          <a:prstGeom prst="rect">
            <a:avLst/>
          </a:prstGeom>
          <a:noFill/>
          <a:ln>
            <a:noFill/>
          </a:ln>
        </p:spPr>
      </p:pic>
      <p:pic>
        <p:nvPicPr>
          <p:cNvPr id="1307" name="Google Shape;1307;g65c194c899_0_211"/>
          <p:cNvPicPr preferRelativeResize="0"/>
          <p:nvPr/>
        </p:nvPicPr>
        <p:blipFill rotWithShape="1">
          <a:blip r:embed="rId4">
            <a:alphaModFix/>
          </a:blip>
          <a:srcRect t="6807" b="6798"/>
          <a:stretch/>
        </p:blipFill>
        <p:spPr>
          <a:xfrm>
            <a:off x="6017388" y="917575"/>
            <a:ext cx="4463626" cy="9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g7574fcc975_0_74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 Steps</a:t>
            </a:r>
            <a:endParaRPr/>
          </a:p>
        </p:txBody>
      </p:sp>
      <p:sp>
        <p:nvSpPr>
          <p:cNvPr id="1313" name="Google Shape;1313;g7574fcc975_0_742"/>
          <p:cNvSpPr/>
          <p:nvPr/>
        </p:nvSpPr>
        <p:spPr>
          <a:xfrm>
            <a:off x="2331963" y="2471775"/>
            <a:ext cx="2743200" cy="4812600"/>
          </a:xfrm>
          <a:prstGeom prst="roundRect">
            <a:avLst>
              <a:gd name="adj" fmla="val 3513"/>
            </a:avLst>
          </a:prstGeom>
          <a:solidFill>
            <a:srgbClr val="ADE9E3"/>
          </a:solidFill>
          <a:ln>
            <a:noFill/>
          </a:ln>
        </p:spPr>
        <p:txBody>
          <a:bodyPr spcFirstLastPara="1" wrap="square" lIns="182875" tIns="182875" rIns="0" bIns="0" anchor="t" anchorCtr="0">
            <a:noAutofit/>
          </a:bodyPr>
          <a:lstStyle/>
          <a:p>
            <a:pPr marL="0" marR="0" lvl="0" indent="0" algn="l" rtl="0">
              <a:lnSpc>
                <a:spcPct val="100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Build steps are the basic building blocks for the Jenkins freestyle build process. </a:t>
            </a:r>
            <a:endParaRPr/>
          </a:p>
          <a:p>
            <a:pPr marL="0" marR="0" lvl="0" indent="0" algn="l" rtl="0">
              <a:lnSpc>
                <a:spcPct val="100000"/>
              </a:lnSpc>
              <a:spcBef>
                <a:spcPts val="1000"/>
              </a:spcBef>
              <a:spcAft>
                <a:spcPts val="0"/>
              </a:spcAft>
              <a:buClr>
                <a:srgbClr val="000000"/>
              </a:buClr>
              <a:buSzPts val="800"/>
              <a:buFont typeface="Arial"/>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They are how you inform Jenkins exactly how you want your project built.</a:t>
            </a:r>
            <a:endParaRPr sz="2200" b="0" i="0" u="none" strike="noStrike" cap="none">
              <a:solidFill>
                <a:srgbClr val="434343"/>
              </a:solidFill>
              <a:latin typeface="Open Sans"/>
              <a:ea typeface="Open Sans"/>
              <a:cs typeface="Open Sans"/>
              <a:sym typeface="Open Sans"/>
            </a:endParaRPr>
          </a:p>
        </p:txBody>
      </p:sp>
      <p:sp>
        <p:nvSpPr>
          <p:cNvPr id="1314" name="Google Shape;1314;g7574fcc975_0_742"/>
          <p:cNvSpPr/>
          <p:nvPr/>
        </p:nvSpPr>
        <p:spPr>
          <a:xfrm>
            <a:off x="5281588" y="2471775"/>
            <a:ext cx="2743200" cy="4812600"/>
          </a:xfrm>
          <a:prstGeom prst="roundRect">
            <a:avLst>
              <a:gd name="adj" fmla="val 3513"/>
            </a:avLst>
          </a:prstGeom>
          <a:solidFill>
            <a:srgbClr val="DBE6C4"/>
          </a:solidFill>
          <a:ln>
            <a:noFill/>
          </a:ln>
        </p:spPr>
        <p:txBody>
          <a:bodyPr spcFirstLastPara="1" wrap="square" lIns="182875" tIns="182875" rIns="91425" bIns="0" anchor="t" anchorCtr="0">
            <a:noAutofit/>
          </a:bodyPr>
          <a:lstStyle/>
          <a:p>
            <a:pPr marL="0" marR="0" lvl="0" indent="0" algn="l" rtl="0">
              <a:lnSpc>
                <a:spcPct val="100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 build job may have one or more steps. </a:t>
            </a:r>
            <a:endParaRPr/>
          </a:p>
          <a:p>
            <a:pPr marL="0" marR="0" lvl="0" indent="0" algn="l" rtl="0">
              <a:lnSpc>
                <a:spcPct val="100000"/>
              </a:lnSpc>
              <a:spcBef>
                <a:spcPts val="1000"/>
              </a:spcBef>
              <a:spcAft>
                <a:spcPts val="0"/>
              </a:spcAft>
              <a:buClr>
                <a:srgbClr val="000000"/>
              </a:buClr>
              <a:buSzPts val="800"/>
              <a:buFont typeface="Arial"/>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 build job may even occasionally have no steps. </a:t>
            </a:r>
            <a:endParaRPr sz="2457" b="0" i="0" u="none" strike="noStrike" cap="none">
              <a:solidFill>
                <a:srgbClr val="000000"/>
              </a:solidFill>
              <a:latin typeface="Open Sans"/>
              <a:ea typeface="Open Sans"/>
              <a:cs typeface="Open Sans"/>
              <a:sym typeface="Open Sans"/>
            </a:endParaRPr>
          </a:p>
        </p:txBody>
      </p:sp>
      <p:sp>
        <p:nvSpPr>
          <p:cNvPr id="1315" name="Google Shape;1315;g7574fcc975_0_742"/>
          <p:cNvSpPr/>
          <p:nvPr/>
        </p:nvSpPr>
        <p:spPr>
          <a:xfrm>
            <a:off x="8231213" y="2471775"/>
            <a:ext cx="2743200" cy="4812600"/>
          </a:xfrm>
          <a:prstGeom prst="roundRect">
            <a:avLst>
              <a:gd name="adj" fmla="val 3513"/>
            </a:avLst>
          </a:prstGeom>
          <a:solidFill>
            <a:srgbClr val="F1C7CD"/>
          </a:solidFill>
          <a:ln>
            <a:noFill/>
          </a:ln>
        </p:spPr>
        <p:txBody>
          <a:bodyPr spcFirstLastPara="1" wrap="square" lIns="182875" tIns="182875" rIns="182875" bIns="0" anchor="t" anchorCtr="0">
            <a:noAutofit/>
          </a:bodyPr>
          <a:lstStyle/>
          <a:p>
            <a:pPr marL="0" marR="0" lvl="0" indent="0" algn="l" rtl="0">
              <a:lnSpc>
                <a:spcPct val="100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 a basic Jenkins installation, you will be able to add steps to invoke Maven and Ant, as well as run OS-specific shell or Windows batch commands.</a:t>
            </a:r>
            <a:endParaRPr sz="2200" b="0" i="0" u="none" strike="noStrike" cap="none">
              <a:solidFill>
                <a:srgbClr val="434343"/>
              </a:solidFill>
              <a:latin typeface="Open Sans"/>
              <a:ea typeface="Open Sans"/>
              <a:cs typeface="Open Sans"/>
              <a:sym typeface="Open Sans"/>
            </a:endParaRPr>
          </a:p>
        </p:txBody>
      </p:sp>
      <p:sp>
        <p:nvSpPr>
          <p:cNvPr id="1316" name="Google Shape;1316;g7574fcc975_0_742"/>
          <p:cNvSpPr/>
          <p:nvPr/>
        </p:nvSpPr>
        <p:spPr>
          <a:xfrm>
            <a:off x="11180838" y="2471775"/>
            <a:ext cx="2743200" cy="4812600"/>
          </a:xfrm>
          <a:prstGeom prst="roundRect">
            <a:avLst>
              <a:gd name="adj" fmla="val 3513"/>
            </a:avLst>
          </a:prstGeom>
          <a:solidFill>
            <a:srgbClr val="B3EBFF"/>
          </a:solidFill>
          <a:ln>
            <a:noFill/>
          </a:ln>
        </p:spPr>
        <p:txBody>
          <a:bodyPr spcFirstLastPara="1" wrap="square" lIns="182875" tIns="182875" rIns="182875" bIns="0" anchor="t" anchorCtr="0">
            <a:noAutofit/>
          </a:bodyPr>
          <a:lstStyle/>
          <a:p>
            <a:pPr marL="0" marR="0" lvl="0" indent="0" algn="l" rtl="0">
              <a:lnSpc>
                <a:spcPct val="100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By installing additional plugins, you can also integrate other build tools, such as Groovy, Gradle, Grails, Jython, MSBuild, Phing, Python, Rake, and Ruby.</a:t>
            </a:r>
            <a:endParaRPr sz="2200" b="0" i="0" u="none" strike="noStrike" cap="none">
              <a:solidFill>
                <a:srgbClr val="434343"/>
              </a:solidFill>
              <a:latin typeface="Open Sans"/>
              <a:ea typeface="Open Sans"/>
              <a:cs typeface="Open Sans"/>
              <a:sym typeface="Open Sans"/>
            </a:endParaRPr>
          </a:p>
        </p:txBody>
      </p:sp>
      <p:pic>
        <p:nvPicPr>
          <p:cNvPr id="1317" name="Google Shape;1317;g7574fcc975_0_742"/>
          <p:cNvPicPr preferRelativeResize="0"/>
          <p:nvPr/>
        </p:nvPicPr>
        <p:blipFill rotWithShape="1">
          <a:blip r:embed="rId3">
            <a:alphaModFix/>
          </a:blip>
          <a:srcRect t="6807" b="6798"/>
          <a:stretch/>
        </p:blipFill>
        <p:spPr>
          <a:xfrm>
            <a:off x="6724843" y="917575"/>
            <a:ext cx="3048716" cy="9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g7574fcc975_0_75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Maven Build Steps</a:t>
            </a:r>
            <a:endParaRPr/>
          </a:p>
        </p:txBody>
      </p:sp>
      <p:sp>
        <p:nvSpPr>
          <p:cNvPr id="1323" name="Google Shape;1323;g7574fcc975_0_753"/>
          <p:cNvSpPr>
            <a:spLocks noGrp="1"/>
          </p:cNvSpPr>
          <p:nvPr>
            <p:ph type="body" idx="1"/>
          </p:nvPr>
        </p:nvSpPr>
        <p:spPr>
          <a:xfrm>
            <a:off x="1268067" y="1419278"/>
            <a:ext cx="13781100" cy="1077300"/>
          </a:xfrm>
          <a:prstGeom prst="roundRect">
            <a:avLst>
              <a:gd name="adj" fmla="val 16667"/>
            </a:avLst>
          </a:prstGeom>
          <a:noFill/>
          <a:ln w="19050" cap="flat" cmpd="sng">
            <a:solidFill>
              <a:srgbClr val="FAA634"/>
            </a:solidFill>
            <a:prstDash val="solid"/>
            <a:round/>
            <a:headEnd type="none" w="sm" len="sm"/>
            <a:tailEnd type="none" w="sm" len="sm"/>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Jenkins has excellent Maven support. Maven build steps are easy to configure and very flexible. The steps to define a Maven build are:</a:t>
            </a:r>
            <a:endParaRPr>
              <a:solidFill>
                <a:srgbClr val="434343"/>
              </a:solidFill>
            </a:endParaRPr>
          </a:p>
        </p:txBody>
      </p:sp>
      <p:sp>
        <p:nvSpPr>
          <p:cNvPr id="1324" name="Google Shape;1324;g7574fcc975_0_753"/>
          <p:cNvSpPr/>
          <p:nvPr/>
        </p:nvSpPr>
        <p:spPr>
          <a:xfrm>
            <a:off x="6697135" y="4945819"/>
            <a:ext cx="2929467" cy="1351845"/>
          </a:xfrm>
          <a:custGeom>
            <a:avLst/>
            <a:gdLst/>
            <a:ahLst/>
            <a:cxnLst/>
            <a:rect l="l" t="t" r="r" b="b"/>
            <a:pathLst>
              <a:path w="1168" h="538" extrusionOk="0">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rgbClr val="0FCF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Open Sans"/>
              <a:ea typeface="Open Sans"/>
              <a:cs typeface="Open Sans"/>
              <a:sym typeface="Open Sans"/>
            </a:endParaRPr>
          </a:p>
        </p:txBody>
      </p:sp>
      <p:sp>
        <p:nvSpPr>
          <p:cNvPr id="1325" name="Google Shape;1325;g7574fcc975_0_753"/>
          <p:cNvSpPr/>
          <p:nvPr/>
        </p:nvSpPr>
        <p:spPr>
          <a:xfrm>
            <a:off x="6282267" y="5879975"/>
            <a:ext cx="1111956" cy="1927578"/>
          </a:xfrm>
          <a:custGeom>
            <a:avLst/>
            <a:gdLst/>
            <a:ahLst/>
            <a:cxnLst/>
            <a:rect l="l" t="t" r="r" b="b"/>
            <a:pathLst>
              <a:path w="444" h="767" extrusionOk="0">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rgbClr val="E4B36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Open Sans"/>
              <a:ea typeface="Open Sans"/>
              <a:cs typeface="Open Sans"/>
              <a:sym typeface="Open Sans"/>
            </a:endParaRPr>
          </a:p>
        </p:txBody>
      </p:sp>
      <p:sp>
        <p:nvSpPr>
          <p:cNvPr id="1326" name="Google Shape;1326;g7574fcc975_0_753"/>
          <p:cNvSpPr/>
          <p:nvPr/>
        </p:nvSpPr>
        <p:spPr>
          <a:xfrm>
            <a:off x="8887179" y="5936420"/>
            <a:ext cx="1086555" cy="1879601"/>
          </a:xfrm>
          <a:custGeom>
            <a:avLst/>
            <a:gdLst/>
            <a:ahLst/>
            <a:cxnLst/>
            <a:rect l="l" t="t" r="r" b="b"/>
            <a:pathLst>
              <a:path w="433" h="749" extrusionOk="0">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rgbClr val="255E9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Open Sans"/>
              <a:ea typeface="Open Sans"/>
              <a:cs typeface="Open Sans"/>
              <a:sym typeface="Open Sans"/>
            </a:endParaRPr>
          </a:p>
        </p:txBody>
      </p:sp>
      <p:sp>
        <p:nvSpPr>
          <p:cNvPr id="1327" name="Google Shape;1327;g7574fcc975_0_753"/>
          <p:cNvSpPr txBox="1"/>
          <p:nvPr/>
        </p:nvSpPr>
        <p:spPr>
          <a:xfrm>
            <a:off x="9166363" y="6488110"/>
            <a:ext cx="415500" cy="6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56"/>
              <a:buFont typeface="Arial"/>
              <a:buNone/>
            </a:pPr>
            <a:r>
              <a:rPr lang="en-US" sz="3556" b="0" i="0" u="none" strike="noStrike" cap="none">
                <a:solidFill>
                  <a:srgbClr val="FFFFFF"/>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28" name="Google Shape;1328;g7574fcc975_0_753"/>
          <p:cNvSpPr txBox="1"/>
          <p:nvPr/>
        </p:nvSpPr>
        <p:spPr>
          <a:xfrm>
            <a:off x="7819847" y="5082604"/>
            <a:ext cx="415500" cy="6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56"/>
              <a:buFont typeface="Arial"/>
              <a:buNone/>
            </a:pPr>
            <a:r>
              <a:rPr lang="en-US" sz="3556" b="0" i="0" u="none" strike="noStrike" cap="none">
                <a:solidFill>
                  <a:srgbClr val="FFFFFF"/>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329" name="Google Shape;1329;g7574fcc975_0_753"/>
          <p:cNvSpPr txBox="1"/>
          <p:nvPr/>
        </p:nvSpPr>
        <p:spPr>
          <a:xfrm>
            <a:off x="6490562" y="6551491"/>
            <a:ext cx="415500" cy="6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56"/>
              <a:buFont typeface="Arial"/>
              <a:buNone/>
            </a:pPr>
            <a:r>
              <a:rPr lang="en-US" sz="3556" b="0" i="0" u="none" strike="noStrike" cap="none">
                <a:solidFill>
                  <a:srgbClr val="FFFFFF"/>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1330" name="Google Shape;1330;g7574fcc975_0_753"/>
          <p:cNvSpPr txBox="1"/>
          <p:nvPr/>
        </p:nvSpPr>
        <p:spPr>
          <a:xfrm>
            <a:off x="10295467" y="6269245"/>
            <a:ext cx="38640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Pick the</a:t>
            </a:r>
            <a:r>
              <a:rPr lang="en-US" sz="2200" b="0" i="1" u="none" strike="noStrike" cap="none">
                <a:solidFill>
                  <a:srgbClr val="434343"/>
                </a:solidFill>
                <a:latin typeface="Open Sans"/>
                <a:ea typeface="Open Sans"/>
                <a:cs typeface="Open Sans"/>
                <a:sym typeface="Open Sans"/>
              </a:rPr>
              <a:t> Invoke top-level Maven targets</a:t>
            </a:r>
            <a:r>
              <a:rPr lang="en-US" sz="2200" b="0" i="0" u="none" strike="noStrike" cap="none">
                <a:solidFill>
                  <a:srgbClr val="434343"/>
                </a:solidFill>
                <a:latin typeface="Open Sans"/>
                <a:ea typeface="Open Sans"/>
                <a:cs typeface="Open Sans"/>
                <a:sym typeface="Open Sans"/>
              </a:rPr>
              <a:t> from the build step lists.</a:t>
            </a:r>
            <a:endParaRPr sz="1400" b="0" i="0" u="none" strike="noStrike" cap="none">
              <a:solidFill>
                <a:srgbClr val="000000"/>
              </a:solidFill>
              <a:latin typeface="Open Sans"/>
              <a:ea typeface="Open Sans"/>
              <a:cs typeface="Open Sans"/>
              <a:sym typeface="Open Sans"/>
            </a:endParaRPr>
          </a:p>
        </p:txBody>
      </p:sp>
      <p:sp>
        <p:nvSpPr>
          <p:cNvPr id="1331" name="Google Shape;1331;g7574fcc975_0_753"/>
          <p:cNvSpPr txBox="1"/>
          <p:nvPr/>
        </p:nvSpPr>
        <p:spPr>
          <a:xfrm>
            <a:off x="2167466" y="6333062"/>
            <a:ext cx="3864000" cy="1077300"/>
          </a:xfrm>
          <a:prstGeom prst="rect">
            <a:avLst/>
          </a:prstGeom>
          <a:noFill/>
          <a:ln>
            <a:noFill/>
          </a:ln>
        </p:spPr>
        <p:txBody>
          <a:bodyPr spcFirstLastPara="1" wrap="square" lIns="91425" tIns="45700" rIns="91425" bIns="45700" anchor="t" anchorCtr="0">
            <a:noAutofit/>
          </a:bodyPr>
          <a:lstStyle/>
          <a:p>
            <a:pPr marL="0" marR="0" lvl="0" indent="0" algn="r"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Enter the Maven goals you want to run. You can specify as many goals as you want.</a:t>
            </a:r>
            <a:endParaRPr sz="2200" b="0" i="0" u="none" strike="noStrike" cap="none">
              <a:solidFill>
                <a:srgbClr val="434343"/>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2489"/>
              <a:buFont typeface="Arial"/>
              <a:buNone/>
            </a:pPr>
            <a:endParaRPr sz="2489" b="1" i="0" u="none" strike="noStrike" cap="none">
              <a:solidFill>
                <a:srgbClr val="44494E"/>
              </a:solidFill>
              <a:latin typeface="Open Sans"/>
              <a:ea typeface="Open Sans"/>
              <a:cs typeface="Open Sans"/>
              <a:sym typeface="Open Sans"/>
            </a:endParaRPr>
          </a:p>
        </p:txBody>
      </p:sp>
      <p:sp>
        <p:nvSpPr>
          <p:cNvPr id="1332" name="Google Shape;1332;g7574fcc975_0_753"/>
          <p:cNvSpPr txBox="1"/>
          <p:nvPr/>
        </p:nvSpPr>
        <p:spPr>
          <a:xfrm>
            <a:off x="5680699" y="3039625"/>
            <a:ext cx="45840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1000"/>
              </a:spcBef>
              <a:spcAft>
                <a:spcPts val="0"/>
              </a:spcAft>
              <a:buClr>
                <a:srgbClr val="000000"/>
              </a:buClr>
              <a:buSzPts val="1956"/>
              <a:buFont typeface="Arial"/>
              <a:buNone/>
            </a:pPr>
            <a:r>
              <a:rPr lang="en-US" sz="1956" b="0" i="0" u="none" strike="noStrike" cap="none">
                <a:solidFill>
                  <a:srgbClr val="44494E"/>
                </a:solidFill>
                <a:latin typeface="Open Sans"/>
                <a:ea typeface="Open Sans"/>
                <a:cs typeface="Open Sans"/>
                <a:sym typeface="Open Sans"/>
              </a:rPr>
              <a:t>P</a:t>
            </a:r>
            <a:r>
              <a:rPr lang="en-US" sz="2200" b="0" i="0" u="none" strike="noStrike" cap="none">
                <a:solidFill>
                  <a:srgbClr val="434343"/>
                </a:solidFill>
                <a:latin typeface="Open Sans"/>
                <a:ea typeface="Open Sans"/>
                <a:cs typeface="Open Sans"/>
                <a:sym typeface="Open Sans"/>
              </a:rPr>
              <a:t>ick a version of Maven to run if you have multiple versions installed. Jobs work with both Maven 2 and Maven 3.</a:t>
            </a:r>
            <a:endParaRPr sz="1956" b="0" i="0" u="none" strike="noStrike" cap="none">
              <a:solidFill>
                <a:srgbClr val="44494E"/>
              </a:solidFill>
              <a:latin typeface="Open Sans"/>
              <a:ea typeface="Open Sans"/>
              <a:cs typeface="Open Sans"/>
              <a:sym typeface="Open Sans"/>
            </a:endParaRPr>
          </a:p>
        </p:txBody>
      </p:sp>
      <p:pic>
        <p:nvPicPr>
          <p:cNvPr id="1333" name="Google Shape;1333;g7574fcc975_0_753"/>
          <p:cNvPicPr preferRelativeResize="0"/>
          <p:nvPr/>
        </p:nvPicPr>
        <p:blipFill rotWithShape="1">
          <a:blip r:embed="rId3">
            <a:alphaModFix/>
          </a:blip>
          <a:srcRect t="6807" b="6798"/>
          <a:stretch/>
        </p:blipFill>
        <p:spPr>
          <a:xfrm>
            <a:off x="6017388" y="917575"/>
            <a:ext cx="4463626" cy="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g7574fcc975_0_76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a:t>Maven Build Steps</a:t>
            </a:r>
            <a:endParaRPr/>
          </a:p>
        </p:txBody>
      </p:sp>
      <p:sp>
        <p:nvSpPr>
          <p:cNvPr id="1339" name="Google Shape;1339;g7574fcc975_0_768"/>
          <p:cNvSpPr/>
          <p:nvPr/>
        </p:nvSpPr>
        <p:spPr>
          <a:xfrm>
            <a:off x="2415863" y="2273475"/>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-B or --batch-mode:</a:t>
            </a:r>
            <a:endParaRPr sz="2200" b="0" i="0" u="none" strike="noStrike" cap="none">
              <a:solidFill>
                <a:srgbClr val="3F3F3F"/>
              </a:solidFill>
              <a:latin typeface="Open Sans"/>
              <a:ea typeface="Open Sans"/>
              <a:cs typeface="Open Sans"/>
              <a:sym typeface="Open Sans"/>
            </a:endParaRPr>
          </a:p>
        </p:txBody>
      </p:sp>
      <p:sp>
        <p:nvSpPr>
          <p:cNvPr id="1340" name="Google Shape;1340;g7574fcc975_0_768"/>
          <p:cNvSpPr txBox="1"/>
          <p:nvPr/>
        </p:nvSpPr>
        <p:spPr>
          <a:xfrm>
            <a:off x="2673040" y="3023175"/>
            <a:ext cx="11244000" cy="1745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This option informs Maven not to prompt for any input from the user and to just use the default values if required. </a:t>
            </a:r>
            <a:endParaRPr/>
          </a:p>
          <a:p>
            <a:pPr marL="342900" marR="0" lvl="0"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Maven does prompt for any input during the Jenkins build, the build hangs indefinitely.</a:t>
            </a:r>
            <a:endParaRPr sz="2200" b="0" i="0" u="none" strike="noStrike" cap="none">
              <a:solidFill>
                <a:srgbClr val="3F3F3F"/>
              </a:solidFill>
              <a:latin typeface="Open Sans"/>
              <a:ea typeface="Open Sans"/>
              <a:cs typeface="Open Sans"/>
              <a:sym typeface="Open Sans"/>
            </a:endParaRPr>
          </a:p>
        </p:txBody>
      </p:sp>
      <p:sp>
        <p:nvSpPr>
          <p:cNvPr id="1341" name="Google Shape;1341;g7574fcc975_0_768"/>
          <p:cNvSpPr/>
          <p:nvPr/>
        </p:nvSpPr>
        <p:spPr>
          <a:xfrm>
            <a:off x="2415863" y="5178225"/>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-U or --update-snapshots:</a:t>
            </a:r>
            <a:endParaRPr sz="2200" b="0" i="0" u="none" strike="noStrike" cap="none">
              <a:solidFill>
                <a:srgbClr val="3F3F3F"/>
              </a:solidFill>
              <a:latin typeface="Open Sans"/>
              <a:ea typeface="Open Sans"/>
              <a:cs typeface="Open Sans"/>
              <a:sym typeface="Open Sans"/>
            </a:endParaRPr>
          </a:p>
        </p:txBody>
      </p:sp>
      <p:sp>
        <p:nvSpPr>
          <p:cNvPr id="1342" name="Google Shape;1342;g7574fcc975_0_768"/>
          <p:cNvSpPr txBox="1"/>
          <p:nvPr/>
        </p:nvSpPr>
        <p:spPr>
          <a:xfrm>
            <a:off x="2116740" y="5902200"/>
            <a:ext cx="11800200" cy="25599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This option forces Maven to check for updated releases and snapshot dependencies on the remote repository. </a:t>
            </a:r>
            <a:endParaRPr/>
          </a:p>
          <a:p>
            <a:pPr marL="937557" marR="0" lvl="1"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This makes sure that you are building with the latest  snapshot dependencies and not any older local copies which may not by in sync with the latest version of source code.</a:t>
            </a:r>
            <a:endParaRPr sz="2200" b="0" i="0" u="none" strike="noStrike" cap="none">
              <a:solidFill>
                <a:srgbClr val="3F3F3F"/>
              </a:solidFill>
              <a:latin typeface="Open Sans"/>
              <a:ea typeface="Open Sans"/>
              <a:cs typeface="Open Sans"/>
              <a:sym typeface="Open Sans"/>
            </a:endParaRPr>
          </a:p>
        </p:txBody>
      </p:sp>
      <p:sp>
        <p:nvSpPr>
          <p:cNvPr id="1343" name="Google Shape;1343;g7574fcc975_0_768"/>
          <p:cNvSpPr txBox="1"/>
          <p:nvPr/>
        </p:nvSpPr>
        <p:spPr>
          <a:xfrm>
            <a:off x="1024008" y="1298175"/>
            <a:ext cx="14260500" cy="975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Command-line options can also be provided in the Maven build steps. Some useful Maven options are:</a:t>
            </a:r>
            <a:endParaRPr sz="2200" b="0" i="0" u="none" strike="noStrike" cap="none">
              <a:solidFill>
                <a:srgbClr val="434343"/>
              </a:solidFill>
              <a:latin typeface="Open Sans"/>
              <a:ea typeface="Open Sans"/>
              <a:cs typeface="Open Sans"/>
              <a:sym typeface="Open Sans"/>
            </a:endParaRPr>
          </a:p>
        </p:txBody>
      </p:sp>
      <p:pic>
        <p:nvPicPr>
          <p:cNvPr id="1344" name="Google Shape;1344;g7574fcc975_0_768"/>
          <p:cNvPicPr preferRelativeResize="0"/>
          <p:nvPr/>
        </p:nvPicPr>
        <p:blipFill rotWithShape="1">
          <a:blip r:embed="rId3">
            <a:alphaModFix/>
          </a:blip>
          <a:srcRect t="6807" b="6798"/>
          <a:stretch/>
        </p:blipFill>
        <p:spPr>
          <a:xfrm>
            <a:off x="6017388" y="917575"/>
            <a:ext cx="4463626" cy="9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g7574fcc975_0_78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Maven Build Steps</a:t>
            </a:r>
            <a:endParaRPr/>
          </a:p>
        </p:txBody>
      </p:sp>
      <p:sp>
        <p:nvSpPr>
          <p:cNvPr id="1350" name="Google Shape;1350;g7574fcc975_0_781"/>
          <p:cNvSpPr/>
          <p:nvPr/>
        </p:nvSpPr>
        <p:spPr>
          <a:xfrm>
            <a:off x="2075623" y="1892475"/>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-Dsurefire.useFile=false</a:t>
            </a:r>
            <a:endParaRPr sz="2200" b="0" i="0" u="none" strike="noStrike" cap="none">
              <a:solidFill>
                <a:srgbClr val="3F3F3F"/>
              </a:solidFill>
              <a:latin typeface="Open Sans"/>
              <a:ea typeface="Open Sans"/>
              <a:cs typeface="Open Sans"/>
              <a:sym typeface="Open Sans"/>
            </a:endParaRPr>
          </a:p>
        </p:txBody>
      </p:sp>
      <p:sp>
        <p:nvSpPr>
          <p:cNvPr id="1351" name="Google Shape;1351;g7574fcc975_0_781"/>
          <p:cNvSpPr txBox="1"/>
          <p:nvPr/>
        </p:nvSpPr>
        <p:spPr>
          <a:xfrm>
            <a:off x="2332800" y="2642175"/>
            <a:ext cx="11244000" cy="1745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This option forces Maven to write JUnit output to the console, rather than to text files in the target directory. </a:t>
            </a:r>
            <a:endParaRPr/>
          </a:p>
          <a:p>
            <a:pPr marL="342900" marR="0" lvl="0"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Any test failure details are directly visible in the build job console output. </a:t>
            </a:r>
            <a:endParaRPr/>
          </a:p>
          <a:p>
            <a:pPr marL="342900" marR="0" lvl="0"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This will still generate the XML files that Jenkins needs for its test reporting.</a:t>
            </a:r>
            <a:endParaRPr sz="2200" b="0" i="0" u="none" strike="noStrike" cap="none">
              <a:solidFill>
                <a:srgbClr val="3F3F3F"/>
              </a:solidFill>
              <a:latin typeface="Open Sans"/>
              <a:ea typeface="Open Sans"/>
              <a:cs typeface="Open Sans"/>
              <a:sym typeface="Open Sans"/>
            </a:endParaRPr>
          </a:p>
        </p:txBody>
      </p:sp>
      <p:pic>
        <p:nvPicPr>
          <p:cNvPr id="1352" name="Google Shape;1352;g7574fcc975_0_781"/>
          <p:cNvPicPr preferRelativeResize="0"/>
          <p:nvPr/>
        </p:nvPicPr>
        <p:blipFill rotWithShape="1">
          <a:blip r:embed="rId3">
            <a:alphaModFix/>
          </a:blip>
          <a:srcRect t="6807" b="6798"/>
          <a:stretch/>
        </p:blipFill>
        <p:spPr>
          <a:xfrm>
            <a:off x="6017388" y="917575"/>
            <a:ext cx="4463626" cy="9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g65c194c899_0_2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Maven Build Steps</a:t>
            </a:r>
            <a:endParaRPr/>
          </a:p>
        </p:txBody>
      </p:sp>
      <p:sp>
        <p:nvSpPr>
          <p:cNvPr id="1358" name="Google Shape;1358;g65c194c899_0_234"/>
          <p:cNvSpPr txBox="1">
            <a:spLocks noGrp="1"/>
          </p:cNvSpPr>
          <p:nvPr>
            <p:ph type="body" idx="1"/>
          </p:nvPr>
        </p:nvSpPr>
        <p:spPr>
          <a:xfrm>
            <a:off x="3260142" y="1274900"/>
            <a:ext cx="9735717" cy="687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The screenshot below shows adding a build step to a freestyle build job:</a:t>
            </a: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p:txBody>
      </p:sp>
      <p:pic>
        <p:nvPicPr>
          <p:cNvPr id="1359" name="Google Shape;1359;g65c194c899_0_234"/>
          <p:cNvPicPr preferRelativeResize="0"/>
          <p:nvPr/>
        </p:nvPicPr>
        <p:blipFill rotWithShape="1">
          <a:blip r:embed="rId3">
            <a:alphaModFix/>
          </a:blip>
          <a:srcRect/>
          <a:stretch/>
        </p:blipFill>
        <p:spPr>
          <a:xfrm>
            <a:off x="2683385" y="2319925"/>
            <a:ext cx="10900603" cy="6090700"/>
          </a:xfrm>
          <a:prstGeom prst="rect">
            <a:avLst/>
          </a:prstGeom>
          <a:noFill/>
          <a:ln>
            <a:noFill/>
          </a:ln>
        </p:spPr>
      </p:pic>
      <p:pic>
        <p:nvPicPr>
          <p:cNvPr id="1360" name="Google Shape;1360;g65c194c899_0_234"/>
          <p:cNvPicPr preferRelativeResize="0"/>
          <p:nvPr/>
        </p:nvPicPr>
        <p:blipFill rotWithShape="1">
          <a:blip r:embed="rId4">
            <a:alphaModFix/>
          </a:blip>
          <a:srcRect t="6807" b="6798"/>
          <a:stretch/>
        </p:blipFill>
        <p:spPr>
          <a:xfrm>
            <a:off x="6017388" y="917575"/>
            <a:ext cx="4463626" cy="9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g79152a6369_0_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Ant Build Steps</a:t>
            </a:r>
            <a:endParaRPr/>
          </a:p>
        </p:txBody>
      </p:sp>
      <p:sp>
        <p:nvSpPr>
          <p:cNvPr id="1366" name="Google Shape;1366;g79152a6369_0_0"/>
          <p:cNvSpPr/>
          <p:nvPr/>
        </p:nvSpPr>
        <p:spPr>
          <a:xfrm>
            <a:off x="2220775" y="1516215"/>
            <a:ext cx="1104900" cy="1442100"/>
          </a:xfrm>
          <a:prstGeom prst="rightArrow">
            <a:avLst>
              <a:gd name="adj1" fmla="val 52703"/>
              <a:gd name="adj2" fmla="val 50000"/>
            </a:avLst>
          </a:prstGeom>
          <a:solidFill>
            <a:srgbClr val="3E6A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0" i="0" u="none" strike="noStrike" cap="none">
              <a:solidFill>
                <a:srgbClr val="FFFFFF"/>
              </a:solidFill>
              <a:latin typeface="Open Sans"/>
              <a:ea typeface="Open Sans"/>
              <a:cs typeface="Open Sans"/>
              <a:sym typeface="Open Sans"/>
            </a:endParaRPr>
          </a:p>
        </p:txBody>
      </p:sp>
      <p:grpSp>
        <p:nvGrpSpPr>
          <p:cNvPr id="1367" name="Google Shape;1367;g79152a6369_0_0"/>
          <p:cNvGrpSpPr/>
          <p:nvPr/>
        </p:nvGrpSpPr>
        <p:grpSpPr>
          <a:xfrm>
            <a:off x="2950876" y="1639611"/>
            <a:ext cx="11384505" cy="1194752"/>
            <a:chOff x="4702175" y="2133408"/>
            <a:chExt cx="7764103" cy="638700"/>
          </a:xfrm>
        </p:grpSpPr>
        <p:sp>
          <p:nvSpPr>
            <p:cNvPr id="1368" name="Google Shape;1368;g79152a6369_0_0"/>
            <p:cNvSpPr/>
            <p:nvPr/>
          </p:nvSpPr>
          <p:spPr>
            <a:xfrm>
              <a:off x="4702175" y="2133408"/>
              <a:ext cx="7613700" cy="638700"/>
            </a:xfrm>
            <a:prstGeom prst="chevron">
              <a:avLst>
                <a:gd name="adj" fmla="val 50000"/>
              </a:avLst>
            </a:prstGeom>
            <a:solidFill>
              <a:srgbClr val="3E6A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0" i="0" u="none" strike="noStrike" cap="none">
                <a:solidFill>
                  <a:srgbClr val="000000"/>
                </a:solidFill>
                <a:latin typeface="Open Sans"/>
                <a:ea typeface="Open Sans"/>
                <a:cs typeface="Open Sans"/>
                <a:sym typeface="Open Sans"/>
              </a:endParaRPr>
            </a:p>
          </p:txBody>
        </p:sp>
        <p:sp>
          <p:nvSpPr>
            <p:cNvPr id="1369" name="Google Shape;1369;g79152a6369_0_0"/>
            <p:cNvSpPr/>
            <p:nvPr/>
          </p:nvSpPr>
          <p:spPr>
            <a:xfrm>
              <a:off x="5162478" y="2323399"/>
              <a:ext cx="7303800" cy="34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Freestyle build jobs work well with Ant. </a:t>
              </a:r>
              <a:endParaRPr sz="22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grpSp>
      <p:sp>
        <p:nvSpPr>
          <p:cNvPr id="1370" name="Google Shape;1370;g79152a6369_0_0"/>
          <p:cNvSpPr/>
          <p:nvPr/>
        </p:nvSpPr>
        <p:spPr>
          <a:xfrm>
            <a:off x="2220775" y="3187558"/>
            <a:ext cx="1104900" cy="144210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0" i="0" u="none" strike="noStrike" cap="none">
              <a:solidFill>
                <a:srgbClr val="FFFFFF"/>
              </a:solidFill>
              <a:latin typeface="Open Sans"/>
              <a:ea typeface="Open Sans"/>
              <a:cs typeface="Open Sans"/>
              <a:sym typeface="Open Sans"/>
            </a:endParaRPr>
          </a:p>
        </p:txBody>
      </p:sp>
      <p:grpSp>
        <p:nvGrpSpPr>
          <p:cNvPr id="1371" name="Google Shape;1371;g79152a6369_0_0"/>
          <p:cNvGrpSpPr/>
          <p:nvPr/>
        </p:nvGrpSpPr>
        <p:grpSpPr>
          <a:xfrm>
            <a:off x="2950876" y="3310905"/>
            <a:ext cx="11163968" cy="1194752"/>
            <a:chOff x="4702175" y="3026863"/>
            <a:chExt cx="7613700" cy="638700"/>
          </a:xfrm>
        </p:grpSpPr>
        <p:sp>
          <p:nvSpPr>
            <p:cNvPr id="1372" name="Google Shape;1372;g79152a6369_0_0"/>
            <p:cNvSpPr/>
            <p:nvPr/>
          </p:nvSpPr>
          <p:spPr>
            <a:xfrm>
              <a:off x="4702175" y="3026863"/>
              <a:ext cx="7613700" cy="638700"/>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0" i="0" u="none" strike="noStrike" cap="none">
                <a:solidFill>
                  <a:srgbClr val="000000"/>
                </a:solidFill>
                <a:latin typeface="Open Sans"/>
                <a:ea typeface="Open Sans"/>
                <a:cs typeface="Open Sans"/>
                <a:sym typeface="Open Sans"/>
              </a:endParaRPr>
            </a:p>
          </p:txBody>
        </p:sp>
        <p:sp>
          <p:nvSpPr>
            <p:cNvPr id="1373" name="Google Shape;1373;g79152a6369_0_0"/>
            <p:cNvSpPr/>
            <p:nvPr/>
          </p:nvSpPr>
          <p:spPr>
            <a:xfrm>
              <a:off x="5117713" y="3110950"/>
              <a:ext cx="6120000" cy="474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Apache Ant is a popular Java build scripting tool. A large number of Java projects rely on Ant build scripts.</a:t>
              </a:r>
              <a:endParaRPr sz="22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great management tools to run the applications</a:t>
              </a:r>
              <a:endParaRPr sz="2200" b="0" i="0" u="none" strike="noStrike" cap="none">
                <a:solidFill>
                  <a:srgbClr val="000000"/>
                </a:solidFill>
                <a:latin typeface="Arial"/>
                <a:ea typeface="Arial"/>
                <a:cs typeface="Arial"/>
                <a:sym typeface="Arial"/>
              </a:endParaRPr>
            </a:p>
          </p:txBody>
        </p:sp>
      </p:grpSp>
      <p:sp>
        <p:nvSpPr>
          <p:cNvPr id="1374" name="Google Shape;1374;g79152a6369_0_0"/>
          <p:cNvSpPr/>
          <p:nvPr/>
        </p:nvSpPr>
        <p:spPr>
          <a:xfrm>
            <a:off x="2220775" y="4858903"/>
            <a:ext cx="1104900" cy="1442100"/>
          </a:xfrm>
          <a:prstGeom prst="rightArrow">
            <a:avLst>
              <a:gd name="adj1" fmla="val 52703"/>
              <a:gd name="adj2"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0" i="0" u="none" strike="noStrike" cap="none">
              <a:solidFill>
                <a:srgbClr val="FFFFFF"/>
              </a:solidFill>
              <a:latin typeface="Open Sans"/>
              <a:ea typeface="Open Sans"/>
              <a:cs typeface="Open Sans"/>
              <a:sym typeface="Open Sans"/>
            </a:endParaRPr>
          </a:p>
        </p:txBody>
      </p:sp>
      <p:grpSp>
        <p:nvGrpSpPr>
          <p:cNvPr id="1375" name="Google Shape;1375;g79152a6369_0_0"/>
          <p:cNvGrpSpPr/>
          <p:nvPr/>
        </p:nvGrpSpPr>
        <p:grpSpPr>
          <a:xfrm>
            <a:off x="2945813" y="4982197"/>
            <a:ext cx="11163968" cy="1270945"/>
            <a:chOff x="4702175" y="3920318"/>
            <a:chExt cx="7613700" cy="679432"/>
          </a:xfrm>
        </p:grpSpPr>
        <p:sp>
          <p:nvSpPr>
            <p:cNvPr id="1376" name="Google Shape;1376;g79152a6369_0_0"/>
            <p:cNvSpPr/>
            <p:nvPr/>
          </p:nvSpPr>
          <p:spPr>
            <a:xfrm>
              <a:off x="4702175" y="3920318"/>
              <a:ext cx="7613700" cy="638700"/>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0" i="0" u="none" strike="noStrike" cap="none">
                <a:solidFill>
                  <a:srgbClr val="000000"/>
                </a:solidFill>
                <a:latin typeface="Open Sans"/>
                <a:ea typeface="Open Sans"/>
                <a:cs typeface="Open Sans"/>
                <a:sym typeface="Open Sans"/>
              </a:endParaRPr>
            </a:p>
          </p:txBody>
        </p:sp>
        <p:sp>
          <p:nvSpPr>
            <p:cNvPr id="1377" name="Google Shape;1377;g79152a6369_0_0"/>
            <p:cNvSpPr/>
            <p:nvPr/>
          </p:nvSpPr>
          <p:spPr>
            <a:xfrm>
              <a:off x="5113968" y="3961050"/>
              <a:ext cx="6948000" cy="6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Ant is not only used as a primary build scripting tool, but can also be used to do other tasks. Even if your project uses Maven, you can call Ant scripts to do more specific tasks. </a:t>
              </a:r>
              <a:endParaRPr sz="2200" b="0" i="0" u="none" strike="noStrike" cap="none">
                <a:solidFill>
                  <a:srgbClr val="FFFFFF"/>
                </a:solidFill>
                <a:latin typeface="Open Sans"/>
                <a:ea typeface="Open Sans"/>
                <a:cs typeface="Open Sans"/>
                <a:sym typeface="Open Sans"/>
              </a:endParaRPr>
            </a:p>
          </p:txBody>
        </p:sp>
      </p:grpSp>
      <p:sp>
        <p:nvSpPr>
          <p:cNvPr id="1378" name="Google Shape;1378;g79152a6369_0_0"/>
          <p:cNvSpPr/>
          <p:nvPr/>
        </p:nvSpPr>
        <p:spPr>
          <a:xfrm>
            <a:off x="2220775" y="6530249"/>
            <a:ext cx="1104900" cy="1442100"/>
          </a:xfrm>
          <a:prstGeom prst="rightArrow">
            <a:avLst>
              <a:gd name="adj1" fmla="val 52703"/>
              <a:gd name="adj2"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0" i="0" u="none" strike="noStrike" cap="none">
              <a:solidFill>
                <a:srgbClr val="FFFFFF"/>
              </a:solidFill>
              <a:latin typeface="Open Sans"/>
              <a:ea typeface="Open Sans"/>
              <a:cs typeface="Open Sans"/>
              <a:sym typeface="Open Sans"/>
            </a:endParaRPr>
          </a:p>
        </p:txBody>
      </p:sp>
      <p:grpSp>
        <p:nvGrpSpPr>
          <p:cNvPr id="1379" name="Google Shape;1379;g79152a6369_0_0"/>
          <p:cNvGrpSpPr/>
          <p:nvPr/>
        </p:nvGrpSpPr>
        <p:grpSpPr>
          <a:xfrm>
            <a:off x="2950876" y="6653495"/>
            <a:ext cx="11163968" cy="1218171"/>
            <a:chOff x="4702175" y="4813773"/>
            <a:chExt cx="7613700" cy="651219"/>
          </a:xfrm>
        </p:grpSpPr>
        <p:sp>
          <p:nvSpPr>
            <p:cNvPr id="1380" name="Google Shape;1380;g79152a6369_0_0"/>
            <p:cNvSpPr/>
            <p:nvPr/>
          </p:nvSpPr>
          <p:spPr>
            <a:xfrm>
              <a:off x="4702175" y="4813773"/>
              <a:ext cx="7613700" cy="638700"/>
            </a:xfrm>
            <a:prstGeom prst="chevron">
              <a:avLst>
                <a:gd name="adj"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0" i="0" u="none" strike="noStrike" cap="none">
                <a:solidFill>
                  <a:srgbClr val="000000"/>
                </a:solidFill>
                <a:latin typeface="Open Sans"/>
                <a:ea typeface="Open Sans"/>
                <a:cs typeface="Open Sans"/>
                <a:sym typeface="Open Sans"/>
              </a:endParaRPr>
            </a:p>
          </p:txBody>
        </p:sp>
        <p:sp>
          <p:nvSpPr>
            <p:cNvPr id="1381" name="Google Shape;1381;g79152a6369_0_0"/>
            <p:cNvSpPr/>
            <p:nvPr/>
          </p:nvSpPr>
          <p:spPr>
            <a:xfrm>
              <a:off x="5110515" y="4826292"/>
              <a:ext cx="6451500" cy="638700"/>
            </a:xfrm>
            <a:prstGeom prst="rect">
              <a:avLst/>
            </a:prstGeom>
            <a:solidFill>
              <a:srgbClr val="F496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Ant libraries are available for many development tools and low-level tasks, such as using SSH, or working with proprietary application servers.</a:t>
              </a:r>
              <a:endParaRPr sz="22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grpSp>
      <p:pic>
        <p:nvPicPr>
          <p:cNvPr id="1382" name="Google Shape;1382;g79152a6369_0_0"/>
          <p:cNvPicPr preferRelativeResize="0"/>
          <p:nvPr/>
        </p:nvPicPr>
        <p:blipFill rotWithShape="1">
          <a:blip r:embed="rId3">
            <a:alphaModFix/>
          </a:blip>
          <a:srcRect t="6807" b="6798"/>
          <a:stretch/>
        </p:blipFill>
        <p:spPr>
          <a:xfrm>
            <a:off x="6220280" y="917575"/>
            <a:ext cx="4057842" cy="9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4"/>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Understanding Jenkins Build Jobs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g7574fcc975_0_79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Ant Build Steps</a:t>
            </a:r>
            <a:endParaRPr/>
          </a:p>
        </p:txBody>
      </p:sp>
      <p:sp>
        <p:nvSpPr>
          <p:cNvPr id="1388" name="Google Shape;1388;g7574fcc975_0_794"/>
          <p:cNvSpPr/>
          <p:nvPr/>
        </p:nvSpPr>
        <p:spPr>
          <a:xfrm>
            <a:off x="2075623" y="2273475"/>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Configuring a basic Ant build step:</a:t>
            </a:r>
            <a:endParaRPr sz="2200" b="0" i="0" u="none" strike="noStrike" cap="none">
              <a:solidFill>
                <a:srgbClr val="3F3F3F"/>
              </a:solidFill>
              <a:latin typeface="Open Sans"/>
              <a:ea typeface="Open Sans"/>
              <a:cs typeface="Open Sans"/>
              <a:sym typeface="Open Sans"/>
            </a:endParaRPr>
          </a:p>
        </p:txBody>
      </p:sp>
      <p:sp>
        <p:nvSpPr>
          <p:cNvPr id="1389" name="Google Shape;1389;g7574fcc975_0_794"/>
          <p:cNvSpPr txBox="1"/>
          <p:nvPr/>
        </p:nvSpPr>
        <p:spPr>
          <a:xfrm>
            <a:off x="2332800" y="3023175"/>
            <a:ext cx="11244000" cy="1192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Provide the version of Ant you want to use.</a:t>
            </a:r>
            <a:endParaRPr/>
          </a:p>
          <a:p>
            <a:pPr marL="342900" marR="0" lvl="0"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Give the name of the target you want to invoke. </a:t>
            </a:r>
            <a:endParaRPr sz="2200" b="0" i="0" u="none" strike="noStrike" cap="none">
              <a:solidFill>
                <a:srgbClr val="3F3F3F"/>
              </a:solidFill>
              <a:latin typeface="Open Sans"/>
              <a:ea typeface="Open Sans"/>
              <a:cs typeface="Open Sans"/>
              <a:sym typeface="Open Sans"/>
            </a:endParaRPr>
          </a:p>
        </p:txBody>
      </p:sp>
      <p:sp>
        <p:nvSpPr>
          <p:cNvPr id="1390" name="Google Shape;1390;g7574fcc975_0_794"/>
          <p:cNvSpPr/>
          <p:nvPr/>
        </p:nvSpPr>
        <p:spPr>
          <a:xfrm>
            <a:off x="2075623" y="4430400"/>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 </a:t>
            </a:r>
            <a:r>
              <a:rPr lang="en-US" sz="2200" b="0" i="1" u="none" strike="noStrike" cap="none">
                <a:solidFill>
                  <a:srgbClr val="3F3F3F"/>
                </a:solidFill>
                <a:latin typeface="Open Sans"/>
                <a:ea typeface="Open Sans"/>
                <a:cs typeface="Open Sans"/>
                <a:sym typeface="Open Sans"/>
              </a:rPr>
              <a:t>Advanced</a:t>
            </a:r>
            <a:r>
              <a:rPr lang="en-US" sz="2200" b="0" i="0" u="none" strike="noStrike" cap="none">
                <a:solidFill>
                  <a:srgbClr val="3F3F3F"/>
                </a:solidFill>
                <a:latin typeface="Open Sans"/>
                <a:ea typeface="Open Sans"/>
                <a:cs typeface="Open Sans"/>
                <a:sym typeface="Open Sans"/>
              </a:rPr>
              <a:t> button:</a:t>
            </a:r>
            <a:endParaRPr sz="2200" b="0" i="0" u="none" strike="noStrike" cap="none">
              <a:solidFill>
                <a:srgbClr val="3F3F3F"/>
              </a:solidFill>
              <a:latin typeface="Open Sans"/>
              <a:ea typeface="Open Sans"/>
              <a:cs typeface="Open Sans"/>
              <a:sym typeface="Open Sans"/>
            </a:endParaRPr>
          </a:p>
        </p:txBody>
      </p:sp>
      <p:sp>
        <p:nvSpPr>
          <p:cNvPr id="1391" name="Google Shape;1391;g7574fcc975_0_794"/>
          <p:cNvSpPr txBox="1"/>
          <p:nvPr/>
        </p:nvSpPr>
        <p:spPr>
          <a:xfrm>
            <a:off x="1776500" y="5154375"/>
            <a:ext cx="11800200" cy="15558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Advanced options include specifying a different build script, or a build script in a different directory other than the default build.xml in the root directory. </a:t>
            </a:r>
            <a:endParaRPr/>
          </a:p>
          <a:p>
            <a:pPr marL="937557" marR="0" lvl="1"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You can also specify the properties and JVM options just as you can for Maven.</a:t>
            </a:r>
            <a:endParaRPr sz="2200" b="0" i="0" u="none" strike="noStrike" cap="none">
              <a:solidFill>
                <a:srgbClr val="3F3F3F"/>
              </a:solidFill>
              <a:latin typeface="Open Sans"/>
              <a:ea typeface="Open Sans"/>
              <a:cs typeface="Open Sans"/>
              <a:sym typeface="Open Sans"/>
            </a:endParaRPr>
          </a:p>
        </p:txBody>
      </p:sp>
      <p:pic>
        <p:nvPicPr>
          <p:cNvPr id="1392" name="Google Shape;1392;g7574fcc975_0_794"/>
          <p:cNvPicPr preferRelativeResize="0"/>
          <p:nvPr/>
        </p:nvPicPr>
        <p:blipFill rotWithShape="1">
          <a:blip r:embed="rId3">
            <a:alphaModFix/>
          </a:blip>
          <a:srcRect t="6807" b="6798"/>
          <a:stretch/>
        </p:blipFill>
        <p:spPr>
          <a:xfrm>
            <a:off x="6220280" y="917575"/>
            <a:ext cx="4057842" cy="9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2"/>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Jenkins Environment Variables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g7574fcc975_0_80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Using Jenkins Environment Variables in Your Builds</a:t>
            </a:r>
            <a:endParaRPr/>
          </a:p>
        </p:txBody>
      </p:sp>
      <p:sp>
        <p:nvSpPr>
          <p:cNvPr id="1403" name="Google Shape;1403;g7574fcc975_0_809"/>
          <p:cNvSpPr txBox="1">
            <a:spLocks noGrp="1"/>
          </p:cNvSpPr>
          <p:nvPr>
            <p:ph type="body" idx="1"/>
          </p:nvPr>
        </p:nvSpPr>
        <p:spPr>
          <a:xfrm>
            <a:off x="1237450" y="1427300"/>
            <a:ext cx="13781100" cy="10743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1100"/>
              <a:buFont typeface="Arial"/>
              <a:buNone/>
            </a:pPr>
            <a:r>
              <a:rPr lang="en-US">
                <a:solidFill>
                  <a:srgbClr val="434343"/>
                </a:solidFill>
              </a:rPr>
              <a:t>In any build step, you can obtain information from Jenkins about the current build job. When Jenkins starts a build step, the following environment variables become available to the build script:</a:t>
            </a:r>
            <a:endParaRPr>
              <a:solidFill>
                <a:srgbClr val="434343"/>
              </a:solidFill>
            </a:endParaRPr>
          </a:p>
          <a:p>
            <a:pPr marL="0" lvl="0" indent="0" algn="l" rtl="0">
              <a:lnSpc>
                <a:spcPct val="150000"/>
              </a:lnSpc>
              <a:spcBef>
                <a:spcPts val="1000"/>
              </a:spcBef>
              <a:spcAft>
                <a:spcPts val="0"/>
              </a:spcAft>
              <a:buSzPts val="2800"/>
              <a:buNone/>
            </a:pPr>
            <a:endParaRPr>
              <a:solidFill>
                <a:srgbClr val="434343"/>
              </a:solidFill>
            </a:endParaRPr>
          </a:p>
        </p:txBody>
      </p:sp>
      <p:graphicFrame>
        <p:nvGraphicFramePr>
          <p:cNvPr id="1404" name="Google Shape;1404;g7574fcc975_0_809"/>
          <p:cNvGraphicFramePr/>
          <p:nvPr/>
        </p:nvGraphicFramePr>
        <p:xfrm>
          <a:off x="1447030" y="2919450"/>
          <a:ext cx="3000000" cy="3000000"/>
        </p:xfrm>
        <a:graphic>
          <a:graphicData uri="http://schemas.openxmlformats.org/drawingml/2006/table">
            <a:tbl>
              <a:tblPr>
                <a:noFill/>
                <a:tableStyleId>{23406366-AF77-449C-9424-7AF5412CB8F3}</a:tableStyleId>
              </a:tblPr>
              <a:tblGrid>
                <a:gridCol w="3350725">
                  <a:extLst>
                    <a:ext uri="{9D8B030D-6E8A-4147-A177-3AD203B41FA5}">
                      <a16:colId xmlns:a16="http://schemas.microsoft.com/office/drawing/2014/main" val="20000"/>
                    </a:ext>
                  </a:extLst>
                </a:gridCol>
                <a:gridCol w="10392350">
                  <a:extLst>
                    <a:ext uri="{9D8B030D-6E8A-4147-A177-3AD203B41FA5}">
                      <a16:colId xmlns:a16="http://schemas.microsoft.com/office/drawing/2014/main" val="20001"/>
                    </a:ext>
                  </a:extLst>
                </a:gridCol>
              </a:tblGrid>
              <a:tr h="705075">
                <a:tc>
                  <a:txBody>
                    <a:bodyPr/>
                    <a:lstStyle/>
                    <a:p>
                      <a:pPr marL="0" marR="0" lvl="0" indent="0" algn="l" rtl="0">
                        <a:lnSpc>
                          <a:spcPct val="115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Environment Variable</a:t>
                      </a:r>
                      <a:endParaRPr sz="2200" b="1" u="none" strike="noStrike" cap="none">
                        <a:solidFill>
                          <a:srgbClr val="FFFFF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solidFill>
                      <a:srgbClr val="FAA634"/>
                    </a:solidFill>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Value</a:t>
                      </a:r>
                      <a:endParaRPr sz="2200" b="1" u="none" strike="noStrike" cap="none">
                        <a:solidFill>
                          <a:srgbClr val="FFFFF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solidFill>
                      <a:srgbClr val="FAA634"/>
                    </a:solidFill>
                  </a:tcPr>
                </a:tc>
                <a:extLst>
                  <a:ext uri="{0D108BD9-81ED-4DB2-BD59-A6C34878D82A}">
                    <a16:rowId xmlns:a16="http://schemas.microsoft.com/office/drawing/2014/main" val="10000"/>
                  </a:ext>
                </a:extLst>
              </a:tr>
              <a:tr h="705075">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BUILD_NUMBER</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The current build number.</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1"/>
                  </a:ext>
                </a:extLst>
              </a:tr>
              <a:tr h="811725">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BUILD_ID</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A timestamp for the current build id in the format YYYY-MM-DD_hh-mm-ss.</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2"/>
                  </a:ext>
                </a:extLst>
              </a:tr>
              <a:tr h="705075">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JOB_NAME</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The name of the job.</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3"/>
                  </a:ext>
                </a:extLst>
              </a:tr>
              <a:tr h="1090375">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BUILD_TAG</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A way to identify the current build job in the form of Jenkins -${JOB_NAME}-${BUILD_NUMBER}.</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4"/>
                  </a:ext>
                </a:extLst>
              </a:tr>
              <a:tr h="1090375">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EXECUTOR_NUMBER</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A number identifying the executor running the build among the executors of the same machine. </a:t>
                      </a:r>
                      <a:endParaRPr sz="2200" u="none" strike="noStrike" cap="none">
                        <a:solidFill>
                          <a:srgbClr val="434343"/>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405" name="Google Shape;1405;g7574fcc975_0_809"/>
          <p:cNvPicPr preferRelativeResize="0"/>
          <p:nvPr/>
        </p:nvPicPr>
        <p:blipFill rotWithShape="1">
          <a:blip r:embed="rId3">
            <a:alphaModFix/>
          </a:blip>
          <a:srcRect t="6807" b="6798"/>
          <a:stretch/>
        </p:blipFill>
        <p:spPr>
          <a:xfrm>
            <a:off x="1943922" y="917575"/>
            <a:ext cx="12735250" cy="91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g7574fcc975_0_81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Using Jenkins Environment Variables in Your Builds</a:t>
            </a:r>
            <a:endParaRPr/>
          </a:p>
        </p:txBody>
      </p:sp>
      <p:graphicFrame>
        <p:nvGraphicFramePr>
          <p:cNvPr id="1411" name="Google Shape;1411;g7574fcc975_0_817"/>
          <p:cNvGraphicFramePr/>
          <p:nvPr/>
        </p:nvGraphicFramePr>
        <p:xfrm>
          <a:off x="1940312" y="1724891"/>
          <a:ext cx="3000000" cy="3000000"/>
        </p:xfrm>
        <a:graphic>
          <a:graphicData uri="http://schemas.openxmlformats.org/drawingml/2006/table">
            <a:tbl>
              <a:tblPr>
                <a:noFill/>
                <a:tableStyleId>{23406366-AF77-449C-9424-7AF5412CB8F3}</a:tableStyleId>
              </a:tblPr>
              <a:tblGrid>
                <a:gridCol w="3616025">
                  <a:extLst>
                    <a:ext uri="{9D8B030D-6E8A-4147-A177-3AD203B41FA5}">
                      <a16:colId xmlns:a16="http://schemas.microsoft.com/office/drawing/2014/main" val="20000"/>
                    </a:ext>
                  </a:extLst>
                </a:gridCol>
                <a:gridCol w="9739075">
                  <a:extLst>
                    <a:ext uri="{9D8B030D-6E8A-4147-A177-3AD203B41FA5}">
                      <a16:colId xmlns:a16="http://schemas.microsoft.com/office/drawing/2014/main" val="20001"/>
                    </a:ext>
                  </a:extLst>
                </a:gridCol>
              </a:tblGrid>
              <a:tr h="709100">
                <a:tc>
                  <a:txBody>
                    <a:bodyPr/>
                    <a:lstStyle/>
                    <a:p>
                      <a:pPr marL="0" marR="0" lvl="0" indent="0" algn="l" rtl="0">
                        <a:lnSpc>
                          <a:spcPct val="115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Environment Variable</a:t>
                      </a:r>
                      <a:endParaRPr sz="2200" b="1" u="none" strike="noStrike" cap="none">
                        <a:solidFill>
                          <a:srgbClr val="FFFFF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solidFill>
                      <a:srgbClr val="FAA634"/>
                    </a:solidFill>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Value</a:t>
                      </a:r>
                      <a:endParaRPr sz="2200" b="1" u="none" strike="noStrike" cap="none">
                        <a:solidFill>
                          <a:srgbClr val="FFFFF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solidFill>
                      <a:srgbClr val="FAA634"/>
                    </a:solidFill>
                  </a:tcPr>
                </a:tc>
                <a:extLst>
                  <a:ext uri="{0D108BD9-81ED-4DB2-BD59-A6C34878D82A}">
                    <a16:rowId xmlns:a16="http://schemas.microsoft.com/office/drawing/2014/main" val="10000"/>
                  </a:ext>
                </a:extLst>
              </a:tr>
              <a:tr h="8667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NODE_NAME</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name of the slave if the build is running on a slave or "" if the build is running on master.</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1"/>
                  </a:ext>
                </a:extLst>
              </a:tr>
              <a:tr h="8583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NODE_LABELS</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list of labels associated with the node that the build is running on.</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2"/>
                  </a:ext>
                </a:extLst>
              </a:tr>
              <a:tr h="8667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JAVA_HOME</a:t>
                      </a:r>
                      <a:endParaRPr sz="220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JAVA_HOME of the specified JDK. When this variable is set, PATH is also updated to $JAVA_HOME/bin.</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3"/>
                  </a:ext>
                </a:extLst>
              </a:tr>
              <a:tr h="5871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WORKSPACE</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absolute path of the workspace</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4"/>
                  </a:ext>
                </a:extLst>
              </a:tr>
              <a:tr h="561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JENKINS_URL</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full URL of the Jenkins server.</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5"/>
                  </a:ext>
                </a:extLst>
              </a:tr>
              <a:tr h="6126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JOB_URL</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full URL for this build job.</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6"/>
                  </a:ext>
                </a:extLst>
              </a:tr>
              <a:tr h="8667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BUILD_URL</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full URL for this build.</a:t>
                      </a:r>
                      <a:endParaRPr/>
                    </a:p>
                  </a:txBody>
                  <a:tcPr marL="91425" marR="91425" marT="91425" marB="91425" anchor="ctr">
                    <a:lnL w="9525" cap="flat" cmpd="sng">
                      <a:solidFill>
                        <a:srgbClr val="05668D"/>
                      </a:solidFill>
                      <a:prstDash val="solid"/>
                      <a:round/>
                      <a:headEnd type="none" w="sm" len="sm"/>
                      <a:tailEnd type="none" w="sm" len="sm"/>
                    </a:lnL>
                    <a:lnR w="9525" cap="flat" cmpd="sng">
                      <a:solidFill>
                        <a:srgbClr val="05668D"/>
                      </a:solidFill>
                      <a:prstDash val="solid"/>
                      <a:round/>
                      <a:headEnd type="none" w="sm" len="sm"/>
                      <a:tailEnd type="none" w="sm" len="sm"/>
                    </a:lnR>
                    <a:lnT w="9525" cap="flat" cmpd="sng">
                      <a:solidFill>
                        <a:srgbClr val="05668D"/>
                      </a:solidFill>
                      <a:prstDash val="solid"/>
                      <a:round/>
                      <a:headEnd type="none" w="sm" len="sm"/>
                      <a:tailEnd type="none" w="sm" len="sm"/>
                    </a:lnT>
                    <a:lnB w="9525" cap="flat" cmpd="sng">
                      <a:solidFill>
                        <a:srgbClr val="05668D"/>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1412" name="Google Shape;1412;g7574fcc975_0_817"/>
          <p:cNvPicPr preferRelativeResize="0"/>
          <p:nvPr/>
        </p:nvPicPr>
        <p:blipFill rotWithShape="1">
          <a:blip r:embed="rId3">
            <a:alphaModFix/>
          </a:blip>
          <a:srcRect t="6807" b="6798"/>
          <a:stretch/>
        </p:blipFill>
        <p:spPr>
          <a:xfrm>
            <a:off x="1943922" y="917575"/>
            <a:ext cx="12735250" cy="91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g65c194c899_0_27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Using Jenkins Environment Variables in Your Builds</a:t>
            </a:r>
            <a:endParaRPr/>
          </a:p>
        </p:txBody>
      </p:sp>
      <p:sp>
        <p:nvSpPr>
          <p:cNvPr id="1418" name="Google Shape;1418;g65c194c899_0_271"/>
          <p:cNvSpPr txBox="1">
            <a:spLocks noGrp="1"/>
          </p:cNvSpPr>
          <p:nvPr>
            <p:ph type="body" idx="1"/>
          </p:nvPr>
        </p:nvSpPr>
        <p:spPr>
          <a:xfrm>
            <a:off x="1902100" y="1503500"/>
            <a:ext cx="13781100" cy="1125000"/>
          </a:xfrm>
          <a:prstGeom prst="rect">
            <a:avLst/>
          </a:prstGeom>
          <a:noFill/>
          <a:ln>
            <a:noFill/>
          </a:ln>
        </p:spPr>
        <p:txBody>
          <a:bodyPr spcFirstLastPara="1" wrap="square" lIns="91425" tIns="0" rIns="91425" bIns="0" anchor="t" anchorCtr="0">
            <a:noAutofit/>
          </a:bodyPr>
          <a:lstStyle/>
          <a:p>
            <a:pPr marL="457200" lvl="0" indent="0" algn="l" rtl="0">
              <a:lnSpc>
                <a:spcPct val="150000"/>
              </a:lnSpc>
              <a:spcBef>
                <a:spcPts val="1000"/>
              </a:spcBef>
              <a:spcAft>
                <a:spcPts val="0"/>
              </a:spcAft>
              <a:buClr>
                <a:schemeClr val="dk1"/>
              </a:buClr>
              <a:buSzPts val="1100"/>
              <a:buFont typeface="Arial"/>
              <a:buNone/>
            </a:pPr>
            <a:r>
              <a:rPr lang="en-US">
                <a:solidFill>
                  <a:srgbClr val="434343"/>
                </a:solidFill>
              </a:rPr>
              <a:t>These variables are easy to access. You can access them in an Ant script using the</a:t>
            </a:r>
            <a:endParaRPr>
              <a:solidFill>
                <a:srgbClr val="434343"/>
              </a:solidFill>
            </a:endParaRPr>
          </a:p>
          <a:p>
            <a:pPr marL="457200" lvl="0" indent="0" algn="l" rtl="0">
              <a:lnSpc>
                <a:spcPct val="115000"/>
              </a:lnSpc>
              <a:spcBef>
                <a:spcPts val="1000"/>
              </a:spcBef>
              <a:spcAft>
                <a:spcPts val="0"/>
              </a:spcAft>
              <a:buClr>
                <a:schemeClr val="dk1"/>
              </a:buClr>
              <a:buSzPts val="1100"/>
              <a:buFont typeface="Arial"/>
              <a:buNone/>
            </a:pPr>
            <a:r>
              <a:rPr lang="en-US" b="1">
                <a:solidFill>
                  <a:srgbClr val="434343"/>
                </a:solidFill>
              </a:rPr>
              <a:t>&lt;property&gt;</a:t>
            </a:r>
            <a:r>
              <a:rPr lang="en-US">
                <a:solidFill>
                  <a:srgbClr val="434343"/>
                </a:solidFill>
              </a:rPr>
              <a:t> tag as follows:</a:t>
            </a:r>
            <a:endParaRPr>
              <a:solidFill>
                <a:srgbClr val="434343"/>
              </a:solidFill>
            </a:endParaRPr>
          </a:p>
          <a:p>
            <a:pPr marL="457200" lvl="0" indent="0" algn="l" rtl="0">
              <a:lnSpc>
                <a:spcPct val="115000"/>
              </a:lnSpc>
              <a:spcBef>
                <a:spcPts val="1000"/>
              </a:spcBef>
              <a:spcAft>
                <a:spcPts val="0"/>
              </a:spcAft>
              <a:buClr>
                <a:schemeClr val="dk1"/>
              </a:buClr>
              <a:buSzPts val="1100"/>
              <a:buFont typeface="Arial"/>
              <a:buNone/>
            </a:pPr>
            <a:endParaRPr>
              <a:solidFill>
                <a:srgbClr val="FFFFFF"/>
              </a:solidFill>
              <a:highlight>
                <a:srgbClr val="0075C4"/>
              </a:highlight>
            </a:endParaRPr>
          </a:p>
          <a:p>
            <a:pPr marL="457200" lvl="0" indent="0" algn="l" rtl="0">
              <a:lnSpc>
                <a:spcPct val="115000"/>
              </a:lnSpc>
              <a:spcBef>
                <a:spcPts val="1000"/>
              </a:spcBef>
              <a:spcAft>
                <a:spcPts val="0"/>
              </a:spcAft>
              <a:buSzPts val="2800"/>
              <a:buNone/>
            </a:pPr>
            <a:endParaRPr>
              <a:solidFill>
                <a:srgbClr val="434343"/>
              </a:solidFill>
            </a:endParaRPr>
          </a:p>
        </p:txBody>
      </p:sp>
      <p:sp>
        <p:nvSpPr>
          <p:cNvPr id="1419" name="Google Shape;1419;g65c194c899_0_271"/>
          <p:cNvSpPr/>
          <p:nvPr/>
        </p:nvSpPr>
        <p:spPr>
          <a:xfrm>
            <a:off x="4056700" y="3474225"/>
            <a:ext cx="7981800" cy="2719200"/>
          </a:xfrm>
          <a:prstGeom prst="roundRect">
            <a:avLst>
              <a:gd name="adj" fmla="val 5203"/>
            </a:avLst>
          </a:prstGeom>
          <a:solidFill>
            <a:srgbClr val="FBE4D4"/>
          </a:solidFill>
          <a:ln w="19050" cap="flat" cmpd="sng">
            <a:solidFill>
              <a:srgbClr val="FAA6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&lt;target name="printinfo"&gt;</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 	&lt;property environment="env" /&gt;</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 	&lt;echo message="${env.BUILD_TAG}"/&gt;</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&lt;/target&gt;</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pic>
        <p:nvPicPr>
          <p:cNvPr id="1420" name="Google Shape;1420;g65c194c899_0_271"/>
          <p:cNvPicPr preferRelativeResize="0"/>
          <p:nvPr/>
        </p:nvPicPr>
        <p:blipFill rotWithShape="1">
          <a:blip r:embed="rId3">
            <a:alphaModFix/>
          </a:blip>
          <a:srcRect t="6807" b="6798"/>
          <a:stretch/>
        </p:blipFill>
        <p:spPr>
          <a:xfrm>
            <a:off x="1943922" y="917575"/>
            <a:ext cx="12735250" cy="91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g65c194c899_0_28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Using Jenkins Environment Variables in Your Builds</a:t>
            </a:r>
            <a:endParaRPr/>
          </a:p>
        </p:txBody>
      </p:sp>
      <p:sp>
        <p:nvSpPr>
          <p:cNvPr id="1426" name="Google Shape;1426;g65c194c899_0_280"/>
          <p:cNvSpPr txBox="1">
            <a:spLocks noGrp="1"/>
          </p:cNvSpPr>
          <p:nvPr>
            <p:ph type="body" idx="1"/>
          </p:nvPr>
        </p:nvSpPr>
        <p:spPr>
          <a:xfrm>
            <a:off x="1174734" y="1439705"/>
            <a:ext cx="13781100" cy="1125000"/>
          </a:xfrm>
          <a:prstGeom prst="rect">
            <a:avLst/>
          </a:prstGeom>
          <a:noFill/>
          <a:ln>
            <a:noFill/>
          </a:ln>
        </p:spPr>
        <p:txBody>
          <a:bodyPr spcFirstLastPara="1" wrap="square" lIns="91425" tIns="0" rIns="91425" bIns="0" anchor="t" anchorCtr="0">
            <a:noAutofit/>
          </a:bodyPr>
          <a:lstStyle/>
          <a:p>
            <a:pPr marL="457200" lvl="0" indent="0" algn="l" rtl="0">
              <a:lnSpc>
                <a:spcPct val="150000"/>
              </a:lnSpc>
              <a:spcBef>
                <a:spcPts val="1000"/>
              </a:spcBef>
              <a:spcAft>
                <a:spcPts val="0"/>
              </a:spcAft>
              <a:buSzPts val="2800"/>
              <a:buNone/>
            </a:pPr>
            <a:r>
              <a:rPr lang="en-US">
                <a:solidFill>
                  <a:srgbClr val="434343"/>
                </a:solidFill>
              </a:rPr>
              <a:t>In Maven, you can access the variables using the</a:t>
            </a:r>
            <a:r>
              <a:rPr lang="en-US" b="1">
                <a:solidFill>
                  <a:srgbClr val="434343"/>
                </a:solidFill>
              </a:rPr>
              <a:t> </a:t>
            </a:r>
            <a:r>
              <a:rPr lang="en-US" b="1" i="1">
                <a:solidFill>
                  <a:srgbClr val="434343"/>
                </a:solidFill>
              </a:rPr>
              <a:t>env.</a:t>
            </a:r>
            <a:r>
              <a:rPr lang="en-US">
                <a:solidFill>
                  <a:srgbClr val="434343"/>
                </a:solidFill>
              </a:rPr>
              <a:t> prefix or using the Jenkins environment variable. In the following pom.xml file, the project URL will point to the Jenkins build job that ran the mvn site build:</a:t>
            </a:r>
            <a:endParaRPr>
              <a:solidFill>
                <a:srgbClr val="434343"/>
              </a:solidFill>
            </a:endParaRPr>
          </a:p>
          <a:p>
            <a:pPr marL="457200" lvl="0" indent="0" algn="l" rtl="0">
              <a:lnSpc>
                <a:spcPct val="115000"/>
              </a:lnSpc>
              <a:spcBef>
                <a:spcPts val="1000"/>
              </a:spcBef>
              <a:spcAft>
                <a:spcPts val="0"/>
              </a:spcAft>
              <a:buSzPts val="2800"/>
              <a:buNone/>
            </a:pPr>
            <a:endParaRPr>
              <a:solidFill>
                <a:srgbClr val="434343"/>
              </a:solidFill>
            </a:endParaRPr>
          </a:p>
          <a:p>
            <a:pPr marL="457200" lvl="0" indent="0" algn="l" rtl="0">
              <a:lnSpc>
                <a:spcPct val="115000"/>
              </a:lnSpc>
              <a:spcBef>
                <a:spcPts val="1000"/>
              </a:spcBef>
              <a:spcAft>
                <a:spcPts val="0"/>
              </a:spcAft>
              <a:buSzPts val="2800"/>
              <a:buNone/>
            </a:pPr>
            <a:endParaRPr>
              <a:solidFill>
                <a:srgbClr val="434343"/>
              </a:solidFill>
            </a:endParaRPr>
          </a:p>
        </p:txBody>
      </p:sp>
      <p:sp>
        <p:nvSpPr>
          <p:cNvPr id="1427" name="Google Shape;1427;g65c194c899_0_280"/>
          <p:cNvSpPr/>
          <p:nvPr/>
        </p:nvSpPr>
        <p:spPr>
          <a:xfrm>
            <a:off x="4056700" y="3787090"/>
            <a:ext cx="7981800" cy="3187800"/>
          </a:xfrm>
          <a:prstGeom prst="roundRect">
            <a:avLst>
              <a:gd name="adj" fmla="val 5584"/>
            </a:avLst>
          </a:prstGeom>
          <a:solidFill>
            <a:srgbClr val="FBE4D4"/>
          </a:solidFill>
          <a:ln w="19050" cap="flat" cmpd="sng">
            <a:solidFill>
              <a:srgbClr val="FAA6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&lt;project...&gt;</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 ...</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 &lt;groupId&gt;com.simpli.hello&lt;/groupId&gt;</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 &lt;artifactId&gt;hello-core&lt;/artifactId&gt;</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rgbClr val="3F3F3F"/>
                </a:solidFill>
                <a:latin typeface="Open Sans"/>
                <a:ea typeface="Open Sans"/>
                <a:cs typeface="Open Sans"/>
                <a:sym typeface="Open Sans"/>
              </a:rPr>
              <a:t> &lt;version&gt;0.0.55-SNAPSHOT&lt;/version&gt;</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 &lt;name&gt;hello-core&lt;/name&gt;</a:t>
            </a:r>
            <a:endParaRPr sz="2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&lt;url&gt;${JOB_URL}&lt;/url&gt;</a:t>
            </a:r>
            <a:endParaRPr sz="2400" b="0" i="0" u="none" strike="noStrike" cap="none">
              <a:solidFill>
                <a:srgbClr val="3F3F3F"/>
              </a:solidFill>
              <a:latin typeface="Open Sans"/>
              <a:ea typeface="Open Sans"/>
              <a:cs typeface="Open Sans"/>
              <a:sym typeface="Open Sans"/>
            </a:endParaRPr>
          </a:p>
        </p:txBody>
      </p:sp>
      <p:pic>
        <p:nvPicPr>
          <p:cNvPr id="1428" name="Google Shape;1428;g65c194c899_0_280"/>
          <p:cNvPicPr preferRelativeResize="0"/>
          <p:nvPr/>
        </p:nvPicPr>
        <p:blipFill rotWithShape="1">
          <a:blip r:embed="rId3">
            <a:alphaModFix/>
          </a:blip>
          <a:srcRect t="6807" b="6798"/>
          <a:stretch/>
        </p:blipFill>
        <p:spPr>
          <a:xfrm>
            <a:off x="1943922" y="917575"/>
            <a:ext cx="12735250" cy="91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3"/>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Post Build Actions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g65c194c899_0_29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Post Build Actions</a:t>
            </a:r>
            <a:endParaRPr/>
          </a:p>
        </p:txBody>
      </p:sp>
      <p:sp>
        <p:nvSpPr>
          <p:cNvPr id="1439" name="Google Shape;1439;g65c194c899_0_296"/>
          <p:cNvSpPr txBox="1">
            <a:spLocks noGrp="1"/>
          </p:cNvSpPr>
          <p:nvPr>
            <p:ph type="body" idx="1"/>
          </p:nvPr>
        </p:nvSpPr>
        <p:spPr>
          <a:xfrm>
            <a:off x="1902100" y="1503500"/>
            <a:ext cx="13781100" cy="11250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a:solidFill>
                  <a:srgbClr val="434343"/>
                </a:solidFill>
                <a:highlight>
                  <a:srgbClr val="FFFFFF"/>
                </a:highlight>
              </a:rPr>
              <a:t>Once the build is completed, you might want to perform the following actions:</a:t>
            </a:r>
            <a:endParaRPr>
              <a:solidFill>
                <a:srgbClr val="434343"/>
              </a:solidFill>
            </a:endParaRPr>
          </a:p>
          <a:p>
            <a:pPr marL="457200" lvl="0" indent="-406400" algn="l" rtl="0">
              <a:lnSpc>
                <a:spcPct val="150000"/>
              </a:lnSpc>
              <a:spcBef>
                <a:spcPts val="1000"/>
              </a:spcBef>
              <a:spcAft>
                <a:spcPts val="0"/>
              </a:spcAft>
              <a:buClr>
                <a:srgbClr val="434343"/>
              </a:buClr>
              <a:buSzPts val="2200"/>
              <a:buFont typeface="Arial"/>
              <a:buChar char="•"/>
            </a:pPr>
            <a:r>
              <a:rPr lang="en-US">
                <a:solidFill>
                  <a:srgbClr val="434343"/>
                </a:solidFill>
              </a:rPr>
              <a:t>Archive some of the generated artifacts.</a:t>
            </a:r>
            <a:endParaRPr>
              <a:solidFill>
                <a:srgbClr val="434343"/>
              </a:solidFill>
            </a:endParaRPr>
          </a:p>
          <a:p>
            <a:pPr marL="457200" lvl="0" indent="-406400" algn="l" rtl="0">
              <a:lnSpc>
                <a:spcPct val="150000"/>
              </a:lnSpc>
              <a:spcBef>
                <a:spcPts val="0"/>
              </a:spcBef>
              <a:spcAft>
                <a:spcPts val="0"/>
              </a:spcAft>
              <a:buClr>
                <a:srgbClr val="434343"/>
              </a:buClr>
              <a:buSzPts val="2200"/>
              <a:buFont typeface="Arial"/>
              <a:buChar char="•"/>
            </a:pPr>
            <a:r>
              <a:rPr lang="en-US">
                <a:solidFill>
                  <a:srgbClr val="434343"/>
                </a:solidFill>
              </a:rPr>
              <a:t>Report on test results.</a:t>
            </a:r>
            <a:endParaRPr>
              <a:solidFill>
                <a:srgbClr val="434343"/>
              </a:solidFill>
            </a:endParaRPr>
          </a:p>
          <a:p>
            <a:pPr marL="457200" lvl="0" indent="-406400" algn="l" rtl="0">
              <a:lnSpc>
                <a:spcPct val="150000"/>
              </a:lnSpc>
              <a:spcBef>
                <a:spcPts val="0"/>
              </a:spcBef>
              <a:spcAft>
                <a:spcPts val="0"/>
              </a:spcAft>
              <a:buClr>
                <a:srgbClr val="434343"/>
              </a:buClr>
              <a:buSzPts val="2200"/>
              <a:buFont typeface="Arial"/>
              <a:buChar char="•"/>
            </a:pPr>
            <a:r>
              <a:rPr lang="en-US">
                <a:solidFill>
                  <a:srgbClr val="434343"/>
                </a:solidFill>
              </a:rPr>
              <a:t>Notify people about the results. </a:t>
            </a:r>
            <a:endParaRPr>
              <a:solidFill>
                <a:srgbClr val="434343"/>
              </a:solidFill>
            </a:endParaRPr>
          </a:p>
        </p:txBody>
      </p:sp>
      <p:pic>
        <p:nvPicPr>
          <p:cNvPr id="1440" name="Google Shape;1440;g65c194c899_0_296"/>
          <p:cNvPicPr preferRelativeResize="0"/>
          <p:nvPr/>
        </p:nvPicPr>
        <p:blipFill rotWithShape="1">
          <a:blip r:embed="rId3">
            <a:alphaModFix/>
          </a:blip>
          <a:srcRect/>
          <a:stretch/>
        </p:blipFill>
        <p:spPr>
          <a:xfrm flipH="1">
            <a:off x="6511399" y="4919225"/>
            <a:ext cx="3233201" cy="3233201"/>
          </a:xfrm>
          <a:prstGeom prst="rect">
            <a:avLst/>
          </a:prstGeom>
          <a:noFill/>
          <a:ln>
            <a:noFill/>
          </a:ln>
        </p:spPr>
      </p:pic>
      <p:pic>
        <p:nvPicPr>
          <p:cNvPr id="1441" name="Google Shape;1441;g65c194c899_0_296"/>
          <p:cNvPicPr preferRelativeResize="0"/>
          <p:nvPr/>
        </p:nvPicPr>
        <p:blipFill rotWithShape="1">
          <a:blip r:embed="rId4">
            <a:alphaModFix/>
          </a:blip>
          <a:srcRect t="6807" b="6798"/>
          <a:stretch/>
        </p:blipFill>
        <p:spPr>
          <a:xfrm>
            <a:off x="5773425" y="917575"/>
            <a:ext cx="4909989" cy="9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g7574fcc975_0_82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Reporting on Test Results</a:t>
            </a:r>
            <a:endParaRPr/>
          </a:p>
        </p:txBody>
      </p:sp>
      <p:sp>
        <p:nvSpPr>
          <p:cNvPr id="1447" name="Google Shape;1447;g7574fcc975_0_829"/>
          <p:cNvSpPr/>
          <p:nvPr/>
        </p:nvSpPr>
        <p:spPr>
          <a:xfrm>
            <a:off x="2199200" y="1805138"/>
            <a:ext cx="11637300" cy="1140900"/>
          </a:xfrm>
          <a:prstGeom prst="roundRect">
            <a:avLst>
              <a:gd name="adj" fmla="val 3513"/>
            </a:avLst>
          </a:prstGeom>
          <a:solidFill>
            <a:srgbClr val="ADE9E3"/>
          </a:solidFill>
          <a:ln>
            <a:noFill/>
          </a:ln>
        </p:spPr>
        <p:txBody>
          <a:bodyPr spcFirstLastPara="1" wrap="square" lIns="182875" tIns="182875" rIns="0" bIns="0" anchor="t" anchorCtr="0">
            <a:noAutofit/>
          </a:bodyPr>
          <a:lstStyle/>
          <a:p>
            <a:pPr marL="0" marR="0" lvl="0" indent="0" algn="l" rtl="0">
              <a:lnSpc>
                <a:spcPct val="115000"/>
              </a:lnSpc>
              <a:spcBef>
                <a:spcPts val="1000"/>
              </a:spcBef>
              <a:spcAft>
                <a:spcPts val="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Reporting on test results is one of the most important requirements of a build job.</a:t>
            </a:r>
            <a:endParaRPr sz="2200" b="0" i="0" u="none" strike="noStrike" cap="none">
              <a:solidFill>
                <a:srgbClr val="434343"/>
              </a:solidFill>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11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448" name="Google Shape;1448;g7574fcc975_0_829"/>
          <p:cNvSpPr/>
          <p:nvPr/>
        </p:nvSpPr>
        <p:spPr>
          <a:xfrm>
            <a:off x="2222475" y="3182488"/>
            <a:ext cx="11637300" cy="1217400"/>
          </a:xfrm>
          <a:prstGeom prst="roundRect">
            <a:avLst>
              <a:gd name="adj" fmla="val 3513"/>
            </a:avLst>
          </a:prstGeom>
          <a:solidFill>
            <a:srgbClr val="DBE6C4"/>
          </a:solidFill>
          <a:ln>
            <a:noFill/>
          </a:ln>
        </p:spPr>
        <p:txBody>
          <a:bodyPr spcFirstLastPara="1" wrap="square" lIns="182875" tIns="182875" rIns="91425" bIns="0" anchor="t" anchorCtr="0">
            <a:noAutofit/>
          </a:bodyPr>
          <a:lstStyle/>
          <a:p>
            <a:pPr marL="0" marR="0" lvl="0" indent="0" algn="l" rtl="0">
              <a:lnSpc>
                <a:spcPct val="115000"/>
              </a:lnSpc>
              <a:spcBef>
                <a:spcPts val="1000"/>
              </a:spcBef>
              <a:spcAft>
                <a:spcPts val="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A build job should report test failures as well as number of tests executed, time taken for their execution, and other details.</a:t>
            </a:r>
            <a:endParaRPr sz="2457" b="0" i="0" u="none" strike="noStrike" cap="none">
              <a:solidFill>
                <a:srgbClr val="000000"/>
              </a:solidFill>
              <a:latin typeface="Open Sans"/>
              <a:ea typeface="Open Sans"/>
              <a:cs typeface="Open Sans"/>
              <a:sym typeface="Open Sans"/>
            </a:endParaRPr>
          </a:p>
        </p:txBody>
      </p:sp>
      <p:sp>
        <p:nvSpPr>
          <p:cNvPr id="1449" name="Google Shape;1449;g7574fcc975_0_829"/>
          <p:cNvSpPr/>
          <p:nvPr/>
        </p:nvSpPr>
        <p:spPr>
          <a:xfrm>
            <a:off x="2222475" y="4624538"/>
            <a:ext cx="11614200" cy="1217400"/>
          </a:xfrm>
          <a:prstGeom prst="roundRect">
            <a:avLst>
              <a:gd name="adj" fmla="val 3513"/>
            </a:avLst>
          </a:prstGeom>
          <a:solidFill>
            <a:srgbClr val="F1C7CD"/>
          </a:solidFill>
          <a:ln>
            <a:noFill/>
          </a:ln>
        </p:spPr>
        <p:txBody>
          <a:bodyPr spcFirstLastPara="1" wrap="square" lIns="182875" tIns="182875" rIns="182875" bIns="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Jenkins provides great support for test reporting. Check the </a:t>
            </a:r>
            <a:r>
              <a:rPr lang="en-US" sz="2200" b="0" i="1" u="none" strike="noStrike" cap="none">
                <a:solidFill>
                  <a:srgbClr val="434343"/>
                </a:solidFill>
                <a:latin typeface="Open Sans"/>
                <a:ea typeface="Open Sans"/>
                <a:cs typeface="Open Sans"/>
                <a:sym typeface="Open Sans"/>
              </a:rPr>
              <a:t>Publish JUnit test result report</a:t>
            </a:r>
            <a:r>
              <a:rPr lang="en-US" sz="2200" b="0" i="0" u="none" strike="noStrike" cap="none">
                <a:solidFill>
                  <a:srgbClr val="434343"/>
                </a:solidFill>
                <a:latin typeface="Open Sans"/>
                <a:ea typeface="Open Sans"/>
                <a:cs typeface="Open Sans"/>
                <a:sym typeface="Open Sans"/>
              </a:rPr>
              <a:t> option, and provide a path to your JUnit report files. </a:t>
            </a:r>
            <a:endParaRPr sz="2200" b="0" i="0" u="none" strike="noStrike" cap="none">
              <a:solidFill>
                <a:srgbClr val="434343"/>
              </a:solidFill>
              <a:latin typeface="Open Sans"/>
              <a:ea typeface="Open Sans"/>
              <a:cs typeface="Open Sans"/>
              <a:sym typeface="Open Sans"/>
            </a:endParaRPr>
          </a:p>
        </p:txBody>
      </p:sp>
      <p:sp>
        <p:nvSpPr>
          <p:cNvPr id="1450" name="Google Shape;1450;g7574fcc975_0_829"/>
          <p:cNvSpPr/>
          <p:nvPr/>
        </p:nvSpPr>
        <p:spPr>
          <a:xfrm>
            <a:off x="2210925" y="6045263"/>
            <a:ext cx="11637300" cy="1217400"/>
          </a:xfrm>
          <a:prstGeom prst="roundRect">
            <a:avLst>
              <a:gd name="adj" fmla="val 3513"/>
            </a:avLst>
          </a:prstGeom>
          <a:solidFill>
            <a:srgbClr val="B3EBFF"/>
          </a:solidFill>
          <a:ln>
            <a:noFill/>
          </a:ln>
        </p:spPr>
        <p:txBody>
          <a:bodyPr spcFirstLastPara="1" wrap="square" lIns="182875" tIns="182875" rIns="182875" bIns="0" anchor="t" anchorCtr="0">
            <a:noAutofit/>
          </a:bodyPr>
          <a:lstStyle/>
          <a:p>
            <a:pPr marL="0" marR="0" lvl="0" indent="0" algn="l" rtl="0">
              <a:lnSpc>
                <a:spcPct val="100000"/>
              </a:lnSpc>
              <a:spcBef>
                <a:spcPts val="435"/>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You can use a wildcard expression to include JUnit reports from a number of different directories and Jenkins will aggregate the results into a single report.</a:t>
            </a:r>
            <a:endParaRPr sz="2200" b="0" i="0" u="none" strike="noStrike" cap="none">
              <a:solidFill>
                <a:srgbClr val="434343"/>
              </a:solidFill>
              <a:latin typeface="Open Sans"/>
              <a:ea typeface="Open Sans"/>
              <a:cs typeface="Open Sans"/>
              <a:sym typeface="Open Sans"/>
            </a:endParaRPr>
          </a:p>
        </p:txBody>
      </p:sp>
      <p:pic>
        <p:nvPicPr>
          <p:cNvPr id="1451" name="Google Shape;1451;g7574fcc975_0_829"/>
          <p:cNvPicPr preferRelativeResize="0"/>
          <p:nvPr/>
        </p:nvPicPr>
        <p:blipFill rotWithShape="1">
          <a:blip r:embed="rId3">
            <a:alphaModFix/>
          </a:blip>
          <a:srcRect t="6807" b="6798"/>
          <a:stretch/>
        </p:blipFill>
        <p:spPr>
          <a:xfrm>
            <a:off x="4960821" y="917575"/>
            <a:ext cx="6535196" cy="91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g65c194c899_0_32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Reporting on Test Results</a:t>
            </a:r>
            <a:endParaRPr/>
          </a:p>
        </p:txBody>
      </p:sp>
      <p:sp>
        <p:nvSpPr>
          <p:cNvPr id="1457" name="Google Shape;1457;g65c194c899_0_326"/>
          <p:cNvSpPr txBox="1">
            <a:spLocks noGrp="1"/>
          </p:cNvSpPr>
          <p:nvPr>
            <p:ph type="body" idx="1"/>
          </p:nvPr>
        </p:nvSpPr>
        <p:spPr>
          <a:xfrm>
            <a:off x="1237450" y="1503500"/>
            <a:ext cx="13781100" cy="11250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434343"/>
                </a:solidFill>
              </a:rPr>
              <a:t>The screenshot below shows the </a:t>
            </a:r>
            <a:r>
              <a:rPr lang="en-US" i="1">
                <a:solidFill>
                  <a:srgbClr val="434343"/>
                </a:solidFill>
              </a:rPr>
              <a:t>Post-build Actions</a:t>
            </a:r>
            <a:r>
              <a:rPr lang="en-US">
                <a:solidFill>
                  <a:srgbClr val="434343"/>
                </a:solidFill>
              </a:rPr>
              <a:t> page for reporting on test results:</a:t>
            </a: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p:txBody>
      </p:sp>
      <p:pic>
        <p:nvPicPr>
          <p:cNvPr id="1458" name="Google Shape;1458;g65c194c899_0_326"/>
          <p:cNvPicPr preferRelativeResize="0"/>
          <p:nvPr/>
        </p:nvPicPr>
        <p:blipFill rotWithShape="1">
          <a:blip r:embed="rId3">
            <a:alphaModFix/>
          </a:blip>
          <a:srcRect/>
          <a:stretch/>
        </p:blipFill>
        <p:spPr>
          <a:xfrm>
            <a:off x="2205838" y="2605788"/>
            <a:ext cx="12053301" cy="3932425"/>
          </a:xfrm>
          <a:prstGeom prst="rect">
            <a:avLst/>
          </a:prstGeom>
          <a:noFill/>
          <a:ln>
            <a:noFill/>
          </a:ln>
        </p:spPr>
      </p:pic>
      <p:pic>
        <p:nvPicPr>
          <p:cNvPr id="1459" name="Google Shape;1459;g65c194c899_0_326"/>
          <p:cNvPicPr preferRelativeResize="0"/>
          <p:nvPr/>
        </p:nvPicPr>
        <p:blipFill rotWithShape="1">
          <a:blip r:embed="rId4">
            <a:alphaModFix/>
          </a:blip>
          <a:srcRect t="6807" b="6798"/>
          <a:stretch/>
        </p:blipFill>
        <p:spPr>
          <a:xfrm>
            <a:off x="4960821" y="917575"/>
            <a:ext cx="6535196" cy="9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g6f94e8897d_0_1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Creation of Jenkins Build Jobs</a:t>
            </a:r>
            <a:endParaRPr/>
          </a:p>
        </p:txBody>
      </p:sp>
      <p:sp>
        <p:nvSpPr>
          <p:cNvPr id="998" name="Google Shape;998;g6f94e8897d_0_17"/>
          <p:cNvSpPr txBox="1">
            <a:spLocks noGrp="1"/>
          </p:cNvSpPr>
          <p:nvPr>
            <p:ph type="body" idx="1"/>
          </p:nvPr>
        </p:nvSpPr>
        <p:spPr>
          <a:xfrm>
            <a:off x="1379386" y="1427300"/>
            <a:ext cx="13497229" cy="13164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t>You can c</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reate new build jobs </a:t>
            </a:r>
            <a:r>
              <a:rPr lang="en-US"/>
              <a:t>by clicking on the </a:t>
            </a:r>
            <a:r>
              <a:rPr lang="en-US" i="1"/>
              <a:t>New Item</a:t>
            </a:r>
            <a:r>
              <a:rPr lang="en-US"/>
              <a:t> button shown in the UI below. This will give you the list of build jobs available in Jenkins to choose from.</a:t>
            </a:r>
            <a:endParaRPr/>
          </a:p>
        </p:txBody>
      </p:sp>
      <p:pic>
        <p:nvPicPr>
          <p:cNvPr id="999" name="Google Shape;999;g6f94e8897d_0_17"/>
          <p:cNvPicPr preferRelativeResize="0"/>
          <p:nvPr/>
        </p:nvPicPr>
        <p:blipFill rotWithShape="1">
          <a:blip r:embed="rId3">
            <a:alphaModFix/>
          </a:blip>
          <a:srcRect/>
          <a:stretch/>
        </p:blipFill>
        <p:spPr>
          <a:xfrm>
            <a:off x="5278569" y="3250909"/>
            <a:ext cx="6079175" cy="4859059"/>
          </a:xfrm>
          <a:prstGeom prst="rect">
            <a:avLst/>
          </a:prstGeom>
          <a:noFill/>
          <a:ln>
            <a:noFill/>
          </a:ln>
        </p:spPr>
      </p:pic>
      <p:pic>
        <p:nvPicPr>
          <p:cNvPr id="1000" name="Google Shape;1000;g6f94e8897d_0_17"/>
          <p:cNvPicPr preferRelativeResize="0"/>
          <p:nvPr/>
        </p:nvPicPr>
        <p:blipFill rotWithShape="1">
          <a:blip r:embed="rId4">
            <a:alphaModFix/>
          </a:blip>
          <a:srcRect t="6807" b="6798"/>
          <a:stretch/>
        </p:blipFill>
        <p:spPr>
          <a:xfrm>
            <a:off x="4571715" y="917575"/>
            <a:ext cx="7188716" cy="91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g65c194c899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Archiving Build Results</a:t>
            </a:r>
            <a:endParaRPr/>
          </a:p>
        </p:txBody>
      </p:sp>
      <p:sp>
        <p:nvSpPr>
          <p:cNvPr id="1465" name="Google Shape;1465;g65c194c899_0_334"/>
          <p:cNvSpPr txBox="1">
            <a:spLocks noGrp="1"/>
          </p:cNvSpPr>
          <p:nvPr>
            <p:ph type="body" idx="1"/>
          </p:nvPr>
        </p:nvSpPr>
        <p:spPr>
          <a:xfrm>
            <a:off x="1320207" y="1503500"/>
            <a:ext cx="13705048" cy="11250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434343"/>
                </a:solidFill>
              </a:rPr>
              <a:t>The primary goal of a build job is generally to build something, such as, an artifact. </a:t>
            </a: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342900" lvl="0" indent="-203200" algn="l" rtl="0">
              <a:lnSpc>
                <a:spcPct val="115000"/>
              </a:lnSpc>
              <a:spcBef>
                <a:spcPts val="1000"/>
              </a:spcBef>
              <a:spcAft>
                <a:spcPts val="0"/>
              </a:spcAft>
              <a:buSzPts val="2200"/>
              <a:buFont typeface="Arial"/>
              <a:buNone/>
            </a:pPr>
            <a:endParaRPr>
              <a:solidFill>
                <a:srgbClr val="434343"/>
              </a:solidFill>
            </a:endParaRPr>
          </a:p>
          <a:p>
            <a:pPr marL="342900" lvl="0" indent="-203200" algn="l" rtl="0">
              <a:lnSpc>
                <a:spcPct val="115000"/>
              </a:lnSpc>
              <a:spcBef>
                <a:spcPts val="1000"/>
              </a:spcBef>
              <a:spcAft>
                <a:spcPts val="0"/>
              </a:spcAft>
              <a:buSzPts val="2200"/>
              <a:buFont typeface="Arial"/>
              <a:buNone/>
            </a:pPr>
            <a:endParaRPr>
              <a:solidFill>
                <a:srgbClr val="434343"/>
              </a:solidFill>
            </a:endParaRPr>
          </a:p>
          <a:p>
            <a:pPr marL="457200" lvl="0" indent="-406400" algn="l" rtl="0">
              <a:lnSpc>
                <a:spcPct val="115000"/>
              </a:lnSpc>
              <a:spcBef>
                <a:spcPts val="1000"/>
              </a:spcBef>
              <a:spcAft>
                <a:spcPts val="0"/>
              </a:spcAft>
              <a:buClr>
                <a:srgbClr val="434343"/>
              </a:buClr>
              <a:buSzPts val="2200"/>
              <a:buFont typeface="Arial"/>
              <a:buChar char="•"/>
            </a:pPr>
            <a:r>
              <a:rPr lang="en-US">
                <a:solidFill>
                  <a:srgbClr val="434343"/>
                </a:solidFill>
              </a:rPr>
              <a:t>A build job can store one or many different artifacts.</a:t>
            </a:r>
            <a:endParaRPr/>
          </a:p>
          <a:p>
            <a:pPr marL="457200" lvl="0" indent="-330200" algn="l" rtl="0">
              <a:lnSpc>
                <a:spcPct val="115000"/>
              </a:lnSpc>
              <a:spcBef>
                <a:spcPts val="100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It can keep only the latest copy or every artifact ever built.</a:t>
            </a:r>
            <a:endParaRPr/>
          </a:p>
          <a:p>
            <a:pPr marL="457200" lvl="0" indent="-330200" algn="l" rtl="0">
              <a:lnSpc>
                <a:spcPct val="115000"/>
              </a:lnSpc>
              <a:spcBef>
                <a:spcPts val="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You can configure Jenkins to store your artifacts by checking  the </a:t>
            </a:r>
            <a:r>
              <a:rPr lang="en-US" i="1">
                <a:solidFill>
                  <a:srgbClr val="434343"/>
                </a:solidFill>
              </a:rPr>
              <a:t>Archive the artifacts </a:t>
            </a:r>
            <a:r>
              <a:rPr lang="en-US">
                <a:solidFill>
                  <a:srgbClr val="434343"/>
                </a:solidFill>
              </a:rPr>
              <a:t>checkbox in the Post-build Actions, and specifying the artifacts you want to store.</a:t>
            </a:r>
            <a:endParaRPr>
              <a:solidFill>
                <a:srgbClr val="434343"/>
              </a:solidFill>
            </a:endParaRPr>
          </a:p>
        </p:txBody>
      </p:sp>
      <p:sp>
        <p:nvSpPr>
          <p:cNvPr id="1466" name="Google Shape;1466;g65c194c899_0_334"/>
          <p:cNvSpPr/>
          <p:nvPr/>
        </p:nvSpPr>
        <p:spPr>
          <a:xfrm>
            <a:off x="1700784" y="2596414"/>
            <a:ext cx="13014676" cy="1445100"/>
          </a:xfrm>
          <a:prstGeom prst="roundRect">
            <a:avLst>
              <a:gd name="adj" fmla="val 16667"/>
            </a:avLst>
          </a:prstGeom>
          <a:noFill/>
          <a:ln w="19050" cap="flat" cmpd="sng">
            <a:solidFill>
              <a:srgbClr val="FAA6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An artifact might be a binary executable, like a JAR or WAR file, for a Java project or some related deliverable, like documentation or source code. </a:t>
            </a:r>
            <a:endParaRPr sz="2200" b="1" i="0" u="none" strike="noStrike" cap="none">
              <a:solidFill>
                <a:srgbClr val="3F3F3F"/>
              </a:solidFill>
              <a:latin typeface="Open Sans"/>
              <a:ea typeface="Open Sans"/>
              <a:cs typeface="Open Sans"/>
              <a:sym typeface="Open Sans"/>
            </a:endParaRPr>
          </a:p>
        </p:txBody>
      </p:sp>
      <p:pic>
        <p:nvPicPr>
          <p:cNvPr id="1467" name="Google Shape;1467;g65c194c899_0_334"/>
          <p:cNvPicPr preferRelativeResize="0"/>
          <p:nvPr/>
        </p:nvPicPr>
        <p:blipFill rotWithShape="1">
          <a:blip r:embed="rId3">
            <a:alphaModFix/>
          </a:blip>
          <a:srcRect t="6807" b="6798"/>
          <a:stretch/>
        </p:blipFill>
        <p:spPr>
          <a:xfrm>
            <a:off x="5257876" y="917575"/>
            <a:ext cx="5941087" cy="91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g7574fcc975_0_85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Archiving Build Results</a:t>
            </a:r>
            <a:endParaRPr/>
          </a:p>
        </p:txBody>
      </p:sp>
      <p:sp>
        <p:nvSpPr>
          <p:cNvPr id="1473" name="Google Shape;1473;g7574fcc975_0_857"/>
          <p:cNvSpPr/>
          <p:nvPr/>
        </p:nvSpPr>
        <p:spPr>
          <a:xfrm>
            <a:off x="2075623" y="1968675"/>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Wildcards:</a:t>
            </a:r>
            <a:endParaRPr sz="2200" b="0" i="0" u="none" strike="noStrike" cap="none">
              <a:solidFill>
                <a:srgbClr val="3F3F3F"/>
              </a:solidFill>
              <a:latin typeface="Open Sans"/>
              <a:ea typeface="Open Sans"/>
              <a:cs typeface="Open Sans"/>
              <a:sym typeface="Open Sans"/>
            </a:endParaRPr>
          </a:p>
        </p:txBody>
      </p:sp>
      <p:sp>
        <p:nvSpPr>
          <p:cNvPr id="1474" name="Google Shape;1474;g7574fcc975_0_857"/>
          <p:cNvSpPr txBox="1"/>
          <p:nvPr/>
        </p:nvSpPr>
        <p:spPr>
          <a:xfrm>
            <a:off x="2332800" y="2718375"/>
            <a:ext cx="11244000" cy="1192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You can also use wildcards to specify the files to archive.</a:t>
            </a:r>
            <a:endParaRPr/>
          </a:p>
          <a:p>
            <a:pPr marL="342900" marR="0" lvl="0"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 Using wildcards makes your build less dependent on version control set up. </a:t>
            </a:r>
            <a:endParaRPr sz="2200" b="0" i="0" u="none" strike="noStrike" cap="none">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75" name="Google Shape;1475;g7574fcc975_0_857"/>
          <p:cNvSpPr/>
          <p:nvPr/>
        </p:nvSpPr>
        <p:spPr>
          <a:xfrm>
            <a:off x="2075623" y="4171675"/>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 </a:t>
            </a:r>
            <a:r>
              <a:rPr lang="en-US" sz="2200" b="0" i="1" u="none" strike="noStrike" cap="none">
                <a:solidFill>
                  <a:srgbClr val="3F3F3F"/>
                </a:solidFill>
                <a:latin typeface="Open Sans"/>
                <a:ea typeface="Open Sans"/>
                <a:cs typeface="Open Sans"/>
                <a:sym typeface="Open Sans"/>
              </a:rPr>
              <a:t>Exclude </a:t>
            </a:r>
            <a:r>
              <a:rPr lang="en-US" sz="2200" b="0" i="0" u="none" strike="noStrike" cap="none">
                <a:solidFill>
                  <a:srgbClr val="3F3F3F"/>
                </a:solidFill>
                <a:latin typeface="Open Sans"/>
                <a:ea typeface="Open Sans"/>
                <a:cs typeface="Open Sans"/>
                <a:sym typeface="Open Sans"/>
              </a:rPr>
              <a:t>option:</a:t>
            </a:r>
            <a:endParaRPr sz="2200" b="0" i="0" u="none" strike="noStrike" cap="none">
              <a:solidFill>
                <a:srgbClr val="3F3F3F"/>
              </a:solidFill>
              <a:latin typeface="Open Sans"/>
              <a:ea typeface="Open Sans"/>
              <a:cs typeface="Open Sans"/>
              <a:sym typeface="Open Sans"/>
            </a:endParaRPr>
          </a:p>
        </p:txBody>
      </p:sp>
      <p:sp>
        <p:nvSpPr>
          <p:cNvPr id="1476" name="Google Shape;1476;g7574fcc975_0_857"/>
          <p:cNvSpPr txBox="1"/>
          <p:nvPr/>
        </p:nvSpPr>
        <p:spPr>
          <a:xfrm>
            <a:off x="1776500" y="4895650"/>
            <a:ext cx="11800200" cy="21387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you are using wildcards to find your artifacts, there might be directories that you would have to exclude from the search.</a:t>
            </a:r>
            <a:endParaRPr/>
          </a:p>
          <a:p>
            <a:pPr marL="937557" marR="0" lvl="1"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This is done by filling in the Excludes field. Enter a pattern to match the files that you don’t want to archive.</a:t>
            </a:r>
            <a:endParaRPr sz="2200" b="0" i="0" u="none" strike="noStrike" cap="none">
              <a:solidFill>
                <a:srgbClr val="3F3F3F"/>
              </a:solidFill>
              <a:latin typeface="Open Sans"/>
              <a:ea typeface="Open Sans"/>
              <a:cs typeface="Open Sans"/>
              <a:sym typeface="Open Sans"/>
            </a:endParaRPr>
          </a:p>
        </p:txBody>
      </p:sp>
      <p:pic>
        <p:nvPicPr>
          <p:cNvPr id="1477" name="Google Shape;1477;g7574fcc975_0_857"/>
          <p:cNvPicPr preferRelativeResize="0"/>
          <p:nvPr/>
        </p:nvPicPr>
        <p:blipFill rotWithShape="1">
          <a:blip r:embed="rId3">
            <a:alphaModFix/>
          </a:blip>
          <a:srcRect t="6807" b="6798"/>
          <a:stretch/>
        </p:blipFill>
        <p:spPr>
          <a:xfrm>
            <a:off x="5257876" y="917575"/>
            <a:ext cx="5941087" cy="91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g7916f18e05_2_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Archiving Build Results</a:t>
            </a:r>
            <a:endParaRPr/>
          </a:p>
        </p:txBody>
      </p:sp>
      <p:sp>
        <p:nvSpPr>
          <p:cNvPr id="1483" name="Google Shape;1483;g7916f18e05_2_6"/>
          <p:cNvSpPr/>
          <p:nvPr/>
        </p:nvSpPr>
        <p:spPr>
          <a:xfrm>
            <a:off x="2527010" y="2505800"/>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 </a:t>
            </a:r>
            <a:r>
              <a:rPr lang="en-US" sz="2200" b="0" i="1" u="none" strike="noStrike" cap="none">
                <a:solidFill>
                  <a:srgbClr val="3F3F3F"/>
                </a:solidFill>
                <a:latin typeface="Open Sans"/>
                <a:ea typeface="Open Sans"/>
                <a:cs typeface="Open Sans"/>
                <a:sym typeface="Open Sans"/>
              </a:rPr>
              <a:t>Discard </a:t>
            </a:r>
            <a:r>
              <a:rPr lang="en-US" sz="2200" b="0" i="0" u="none" strike="noStrike" cap="none">
                <a:solidFill>
                  <a:srgbClr val="3F3F3F"/>
                </a:solidFill>
                <a:latin typeface="Open Sans"/>
                <a:ea typeface="Open Sans"/>
                <a:cs typeface="Open Sans"/>
                <a:sym typeface="Open Sans"/>
              </a:rPr>
              <a:t>option:</a:t>
            </a:r>
            <a:endParaRPr sz="2200" b="0" i="0" u="none" strike="noStrike" cap="none">
              <a:solidFill>
                <a:srgbClr val="3F3F3F"/>
              </a:solidFill>
              <a:latin typeface="Open Sans"/>
              <a:ea typeface="Open Sans"/>
              <a:cs typeface="Open Sans"/>
              <a:sym typeface="Open Sans"/>
            </a:endParaRPr>
          </a:p>
        </p:txBody>
      </p:sp>
      <p:sp>
        <p:nvSpPr>
          <p:cNvPr id="1484" name="Google Shape;1484;g7916f18e05_2_6"/>
          <p:cNvSpPr txBox="1"/>
          <p:nvPr/>
        </p:nvSpPr>
        <p:spPr>
          <a:xfrm>
            <a:off x="2227900" y="3522170"/>
            <a:ext cx="11800200" cy="26877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Archived artifacts can take a lot of disk space, especially, if the builds are frequent. </a:t>
            </a:r>
            <a:endParaRPr/>
          </a:p>
          <a:p>
            <a:pPr marL="937557" marR="0" lvl="1"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937557"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Checking the Discard all but the last successful/stable artifact option limits the amount of artifacts stored.</a:t>
            </a:r>
            <a:endParaRPr/>
          </a:p>
          <a:p>
            <a:pPr marL="937557" marR="0" lvl="1" indent="-2032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937557" marR="0" lvl="1" indent="-3429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Jenkins can then, only keep artifacts from the last stable build, the artifacts of the latest unstable build following the stable build, and the artifacts from the last failed build that happened.</a:t>
            </a:r>
            <a:endParaRPr sz="2200" b="0" i="0" u="none" strike="noStrike" cap="none">
              <a:solidFill>
                <a:srgbClr val="3F3F3F"/>
              </a:solidFill>
              <a:latin typeface="Open Sans"/>
              <a:ea typeface="Open Sans"/>
              <a:cs typeface="Open Sans"/>
              <a:sym typeface="Open Sans"/>
            </a:endParaRPr>
          </a:p>
        </p:txBody>
      </p:sp>
      <p:pic>
        <p:nvPicPr>
          <p:cNvPr id="1485" name="Google Shape;1485;g7916f18e05_2_6"/>
          <p:cNvPicPr preferRelativeResize="0"/>
          <p:nvPr/>
        </p:nvPicPr>
        <p:blipFill rotWithShape="1">
          <a:blip r:embed="rId3">
            <a:alphaModFix/>
          </a:blip>
          <a:srcRect t="6807" b="6798"/>
          <a:stretch/>
        </p:blipFill>
        <p:spPr>
          <a:xfrm>
            <a:off x="5257876" y="917575"/>
            <a:ext cx="5941087" cy="91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g7574fcc975_0_874"/>
          <p:cNvSpPr txBox="1">
            <a:spLocks noGrp="1"/>
          </p:cNvSpPr>
          <p:nvPr>
            <p:ph type="title"/>
          </p:nvPr>
        </p:nvSpPr>
        <p:spPr>
          <a:xfrm>
            <a:off x="-10100" y="230275"/>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Archiving Build Results</a:t>
            </a:r>
            <a:endParaRPr/>
          </a:p>
        </p:txBody>
      </p:sp>
      <p:sp>
        <p:nvSpPr>
          <p:cNvPr id="1491" name="Google Shape;1491;g7574fcc975_0_874"/>
          <p:cNvSpPr txBox="1">
            <a:spLocks noGrp="1"/>
          </p:cNvSpPr>
          <p:nvPr>
            <p:ph type="body" idx="1"/>
          </p:nvPr>
        </p:nvSpPr>
        <p:spPr>
          <a:xfrm>
            <a:off x="1460500" y="1341613"/>
            <a:ext cx="13781100" cy="1125000"/>
          </a:xfrm>
          <a:prstGeom prst="rect">
            <a:avLst/>
          </a:prstGeom>
          <a:noFill/>
          <a:ln>
            <a:noFill/>
          </a:ln>
        </p:spPr>
        <p:txBody>
          <a:bodyPr spcFirstLastPara="1" wrap="square" lIns="91425" tIns="0" rIns="91425" bIns="0" anchor="t" anchorCtr="0">
            <a:noAutofit/>
          </a:bodyPr>
          <a:lstStyle/>
          <a:p>
            <a:pPr marL="457200" lvl="0" indent="-368300" algn="l" rtl="0">
              <a:lnSpc>
                <a:spcPct val="115000"/>
              </a:lnSpc>
              <a:spcBef>
                <a:spcPts val="1000"/>
              </a:spcBef>
              <a:spcAft>
                <a:spcPts val="0"/>
              </a:spcAft>
              <a:buClr>
                <a:srgbClr val="434343"/>
              </a:buClr>
              <a:buSzPts val="2200"/>
              <a:buFont typeface="Arial"/>
              <a:buChar char="•"/>
            </a:pPr>
            <a:r>
              <a:rPr lang="en-US">
                <a:solidFill>
                  <a:srgbClr val="434343"/>
                </a:solidFill>
              </a:rPr>
              <a:t>Archived build artifacts appear on the build results page. </a:t>
            </a:r>
            <a:endParaRPr/>
          </a:p>
          <a:p>
            <a:pPr marL="457200" lvl="0" indent="-228600" algn="l" rtl="0">
              <a:lnSpc>
                <a:spcPct val="115000"/>
              </a:lnSpc>
              <a:spcBef>
                <a:spcPts val="1000"/>
              </a:spcBef>
              <a:spcAft>
                <a:spcPts val="0"/>
              </a:spcAft>
              <a:buClr>
                <a:srgbClr val="434343"/>
              </a:buClr>
              <a:buSzPts val="2200"/>
              <a:buFont typeface="Arial"/>
              <a:buNone/>
            </a:pPr>
            <a:endParaRPr sz="1200">
              <a:solidFill>
                <a:srgbClr val="434343"/>
              </a:solidFill>
            </a:endParaRPr>
          </a:p>
          <a:p>
            <a:pPr marL="457200" lvl="0" indent="-368300" algn="l" rtl="0">
              <a:lnSpc>
                <a:spcPct val="115000"/>
              </a:lnSpc>
              <a:spcBef>
                <a:spcPts val="0"/>
              </a:spcBef>
              <a:spcAft>
                <a:spcPts val="0"/>
              </a:spcAft>
              <a:buClr>
                <a:srgbClr val="434343"/>
              </a:buClr>
              <a:buSzPts val="2200"/>
              <a:buFont typeface="Arial"/>
              <a:buChar char="•"/>
            </a:pPr>
            <a:r>
              <a:rPr lang="en-US">
                <a:solidFill>
                  <a:srgbClr val="434343"/>
                </a:solidFill>
              </a:rPr>
              <a:t>The most recent build artifacts are also displayed on the build job home page.</a:t>
            </a:r>
            <a:endParaRPr/>
          </a:p>
          <a:p>
            <a:pPr marL="457200" lvl="0" indent="-228600" algn="l" rtl="0">
              <a:lnSpc>
                <a:spcPct val="115000"/>
              </a:lnSpc>
              <a:spcBef>
                <a:spcPts val="0"/>
              </a:spcBef>
              <a:spcAft>
                <a:spcPts val="0"/>
              </a:spcAft>
              <a:buClr>
                <a:srgbClr val="434343"/>
              </a:buClr>
              <a:buSzPts val="2200"/>
              <a:buFont typeface="Arial"/>
              <a:buNone/>
            </a:pPr>
            <a:endParaRPr sz="1200">
              <a:solidFill>
                <a:srgbClr val="434343"/>
              </a:solidFill>
            </a:endParaRPr>
          </a:p>
          <a:p>
            <a:pPr marL="457200" lvl="0" indent="-368300" algn="l" rtl="0">
              <a:lnSpc>
                <a:spcPct val="115000"/>
              </a:lnSpc>
              <a:spcBef>
                <a:spcPts val="0"/>
              </a:spcBef>
              <a:spcAft>
                <a:spcPts val="0"/>
              </a:spcAft>
              <a:buClr>
                <a:srgbClr val="434343"/>
              </a:buClr>
              <a:buSzPts val="2200"/>
              <a:buFont typeface="Arial"/>
              <a:buChar char="•"/>
            </a:pPr>
            <a:r>
              <a:rPr lang="en-US">
                <a:solidFill>
                  <a:srgbClr val="434343"/>
                </a:solidFill>
              </a:rPr>
              <a:t>You can also use permanent URLs to access the most recent build artifacts. </a:t>
            </a:r>
            <a:endParaRPr/>
          </a:p>
          <a:p>
            <a:pPr marL="457200" lvl="0" indent="-228600" algn="l" rtl="0">
              <a:lnSpc>
                <a:spcPct val="115000"/>
              </a:lnSpc>
              <a:spcBef>
                <a:spcPts val="0"/>
              </a:spcBef>
              <a:spcAft>
                <a:spcPts val="0"/>
              </a:spcAft>
              <a:buClr>
                <a:srgbClr val="434343"/>
              </a:buClr>
              <a:buSzPts val="2200"/>
              <a:buFont typeface="Arial"/>
              <a:buNone/>
            </a:pPr>
            <a:endParaRPr sz="1200">
              <a:solidFill>
                <a:srgbClr val="434343"/>
              </a:solidFill>
            </a:endParaRPr>
          </a:p>
          <a:p>
            <a:pPr marL="457200" lvl="0" indent="-368300" algn="l" rtl="0">
              <a:lnSpc>
                <a:spcPct val="115000"/>
              </a:lnSpc>
              <a:spcBef>
                <a:spcPts val="0"/>
              </a:spcBef>
              <a:spcAft>
                <a:spcPts val="0"/>
              </a:spcAft>
              <a:buClr>
                <a:srgbClr val="434343"/>
              </a:buClr>
              <a:buSzPts val="2200"/>
              <a:buFont typeface="Arial"/>
              <a:buChar char="•"/>
            </a:pPr>
            <a:r>
              <a:rPr lang="en-US">
                <a:solidFill>
                  <a:srgbClr val="434343"/>
                </a:solidFill>
              </a:rPr>
              <a:t>This lets you reuse the latest artifacts from your builds, either in other Jenkins build jobs or in external scripts. </a:t>
            </a:r>
            <a:endParaRPr/>
          </a:p>
          <a:p>
            <a:pPr marL="457200" lvl="0" indent="-228600" algn="l" rtl="0">
              <a:lnSpc>
                <a:spcPct val="115000"/>
              </a:lnSpc>
              <a:spcBef>
                <a:spcPts val="0"/>
              </a:spcBef>
              <a:spcAft>
                <a:spcPts val="0"/>
              </a:spcAft>
              <a:buClr>
                <a:srgbClr val="434343"/>
              </a:buClr>
              <a:buSzPts val="2200"/>
              <a:buFont typeface="Arial"/>
              <a:buNone/>
            </a:pPr>
            <a:endParaRPr sz="1200">
              <a:solidFill>
                <a:srgbClr val="434343"/>
              </a:solidFill>
            </a:endParaRPr>
          </a:p>
          <a:p>
            <a:pPr marL="457200" lvl="0" indent="-368300" algn="l" rtl="0">
              <a:lnSpc>
                <a:spcPct val="115000"/>
              </a:lnSpc>
              <a:spcBef>
                <a:spcPts val="0"/>
              </a:spcBef>
              <a:spcAft>
                <a:spcPts val="0"/>
              </a:spcAft>
              <a:buClr>
                <a:srgbClr val="434343"/>
              </a:buClr>
              <a:buSzPts val="2200"/>
              <a:buFont typeface="Arial"/>
              <a:buChar char="•"/>
            </a:pPr>
            <a:r>
              <a:rPr lang="en-US">
                <a:solidFill>
                  <a:srgbClr val="434343"/>
                </a:solidFill>
              </a:rPr>
              <a:t>There are three URLs available: </a:t>
            </a:r>
            <a:endParaRPr sz="2200">
              <a:solidFill>
                <a:srgbClr val="434343"/>
              </a:solidFill>
              <a:latin typeface="Open Sans"/>
              <a:ea typeface="Open Sans"/>
              <a:cs typeface="Open Sans"/>
              <a:sym typeface="Open Sans"/>
            </a:endParaRPr>
          </a:p>
        </p:txBody>
      </p:sp>
      <p:grpSp>
        <p:nvGrpSpPr>
          <p:cNvPr id="1492" name="Google Shape;1492;g7574fcc975_0_874"/>
          <p:cNvGrpSpPr/>
          <p:nvPr/>
        </p:nvGrpSpPr>
        <p:grpSpPr>
          <a:xfrm>
            <a:off x="3600039" y="5407053"/>
            <a:ext cx="9055922" cy="2624947"/>
            <a:chOff x="1836505" y="4147395"/>
            <a:chExt cx="12053669" cy="3493873"/>
          </a:xfrm>
        </p:grpSpPr>
        <p:sp>
          <p:nvSpPr>
            <p:cNvPr id="1493" name="Google Shape;1493;g7574fcc975_0_874"/>
            <p:cNvSpPr/>
            <p:nvPr/>
          </p:nvSpPr>
          <p:spPr>
            <a:xfrm>
              <a:off x="6135302" y="4211068"/>
              <a:ext cx="3430200" cy="3430200"/>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Last successful build </a:t>
              </a:r>
              <a:endParaRPr sz="2200" b="0" i="0" u="none" strike="noStrike" cap="none">
                <a:solidFill>
                  <a:srgbClr val="3F3F3F"/>
                </a:solidFill>
                <a:latin typeface="Open Sans"/>
                <a:ea typeface="Open Sans"/>
                <a:cs typeface="Open Sans"/>
                <a:sym typeface="Open Sans"/>
              </a:endParaRPr>
            </a:p>
          </p:txBody>
        </p:sp>
        <p:sp>
          <p:nvSpPr>
            <p:cNvPr id="1494" name="Google Shape;1494;g7574fcc975_0_874"/>
            <p:cNvSpPr/>
            <p:nvPr/>
          </p:nvSpPr>
          <p:spPr>
            <a:xfrm>
              <a:off x="1836505" y="4211068"/>
              <a:ext cx="3430200" cy="3430200"/>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Last stable build</a:t>
              </a:r>
              <a:endParaRPr sz="2200" b="0" i="0" u="none" strike="noStrike" cap="none">
                <a:solidFill>
                  <a:srgbClr val="3F3F3F"/>
                </a:solidFill>
                <a:latin typeface="Open Sans"/>
                <a:ea typeface="Open Sans"/>
                <a:cs typeface="Open Sans"/>
                <a:sym typeface="Open Sans"/>
              </a:endParaRPr>
            </a:p>
          </p:txBody>
        </p:sp>
        <p:sp>
          <p:nvSpPr>
            <p:cNvPr id="1495" name="Google Shape;1495;g7574fcc975_0_874"/>
            <p:cNvSpPr/>
            <p:nvPr/>
          </p:nvSpPr>
          <p:spPr>
            <a:xfrm>
              <a:off x="10459974" y="4147395"/>
              <a:ext cx="3430200" cy="3430200"/>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Last completed build</a:t>
              </a:r>
              <a:endParaRPr sz="2200" b="0" i="0" u="none" strike="noStrike" cap="none">
                <a:solidFill>
                  <a:srgbClr val="3F3F3F"/>
                </a:solidFill>
                <a:latin typeface="Open Sans"/>
                <a:ea typeface="Open Sans"/>
                <a:cs typeface="Open Sans"/>
                <a:sym typeface="Open Sans"/>
              </a:endParaRPr>
            </a:p>
          </p:txBody>
        </p:sp>
      </p:grpSp>
      <p:pic>
        <p:nvPicPr>
          <p:cNvPr id="1496" name="Google Shape;1496;g7574fcc975_0_874"/>
          <p:cNvPicPr preferRelativeResize="0"/>
          <p:nvPr/>
        </p:nvPicPr>
        <p:blipFill rotWithShape="1">
          <a:blip r:embed="rId3">
            <a:alphaModFix/>
          </a:blip>
          <a:srcRect t="6807" b="6798"/>
          <a:stretch/>
        </p:blipFill>
        <p:spPr>
          <a:xfrm>
            <a:off x="5257876" y="917575"/>
            <a:ext cx="5941087" cy="91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g7574fcc975_0_88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Archiving Build Results</a:t>
            </a:r>
            <a:endParaRPr/>
          </a:p>
        </p:txBody>
      </p:sp>
      <p:sp>
        <p:nvSpPr>
          <p:cNvPr id="1502" name="Google Shape;1502;g7574fcc975_0_887"/>
          <p:cNvSpPr txBox="1">
            <a:spLocks noGrp="1"/>
          </p:cNvSpPr>
          <p:nvPr>
            <p:ph type="body" idx="1"/>
          </p:nvPr>
        </p:nvSpPr>
        <p:spPr>
          <a:xfrm>
            <a:off x="1382375" y="1503500"/>
            <a:ext cx="13781100" cy="687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The format of the artifact URLs takes the following form:</a:t>
            </a:r>
            <a:endParaRPr>
              <a:solidFill>
                <a:srgbClr val="434343"/>
              </a:solidFill>
            </a:endParaRPr>
          </a:p>
        </p:txBody>
      </p:sp>
      <p:sp>
        <p:nvSpPr>
          <p:cNvPr id="1503" name="Google Shape;1503;g7574fcc975_0_887"/>
          <p:cNvSpPr/>
          <p:nvPr/>
        </p:nvSpPr>
        <p:spPr>
          <a:xfrm>
            <a:off x="1488690" y="3235542"/>
            <a:ext cx="13278600" cy="624900"/>
          </a:xfrm>
          <a:prstGeom prst="roundRect">
            <a:avLst>
              <a:gd name="adj" fmla="val 16667"/>
            </a:avLst>
          </a:prstGeom>
          <a:solidFill>
            <a:srgbClr val="FFFFFF"/>
          </a:solidFill>
          <a:ln w="254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&lt;server-url&gt;/job/&lt;build-job&gt;/lastStableBuild/artifact/&lt;path-to-artifact&gt;</a:t>
            </a:r>
            <a:endParaRPr sz="1400" b="0" i="0" u="none" strike="noStrike" cap="none">
              <a:solidFill>
                <a:srgbClr val="000000"/>
              </a:solidFill>
              <a:latin typeface="Arial"/>
              <a:ea typeface="Arial"/>
              <a:cs typeface="Arial"/>
              <a:sym typeface="Arial"/>
            </a:endParaRPr>
          </a:p>
        </p:txBody>
      </p:sp>
      <p:sp>
        <p:nvSpPr>
          <p:cNvPr id="1504" name="Google Shape;1504;g7574fcc975_0_887"/>
          <p:cNvSpPr/>
          <p:nvPr/>
        </p:nvSpPr>
        <p:spPr>
          <a:xfrm>
            <a:off x="1488689" y="2495247"/>
            <a:ext cx="46644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Latest stable build: </a:t>
            </a:r>
            <a:endParaRPr sz="2200" b="0" i="0" u="none" strike="noStrike" cap="none">
              <a:solidFill>
                <a:srgbClr val="3F3F3F"/>
              </a:solidFill>
              <a:latin typeface="Open Sans"/>
              <a:ea typeface="Open Sans"/>
              <a:cs typeface="Open Sans"/>
              <a:sym typeface="Open Sans"/>
            </a:endParaRPr>
          </a:p>
        </p:txBody>
      </p:sp>
      <p:sp>
        <p:nvSpPr>
          <p:cNvPr id="1505" name="Google Shape;1505;g7574fcc975_0_887"/>
          <p:cNvSpPr/>
          <p:nvPr/>
        </p:nvSpPr>
        <p:spPr>
          <a:xfrm>
            <a:off x="1488690" y="4522837"/>
            <a:ext cx="46644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Latest successful build: </a:t>
            </a:r>
            <a:endParaRPr sz="2200" b="0" i="0" u="none" strike="noStrike" cap="none">
              <a:solidFill>
                <a:srgbClr val="3F3F3F"/>
              </a:solidFill>
              <a:latin typeface="Open Sans"/>
              <a:ea typeface="Open Sans"/>
              <a:cs typeface="Open Sans"/>
              <a:sym typeface="Open Sans"/>
            </a:endParaRPr>
          </a:p>
        </p:txBody>
      </p:sp>
      <p:sp>
        <p:nvSpPr>
          <p:cNvPr id="1506" name="Google Shape;1506;g7574fcc975_0_887"/>
          <p:cNvSpPr/>
          <p:nvPr/>
        </p:nvSpPr>
        <p:spPr>
          <a:xfrm>
            <a:off x="1488690" y="5273892"/>
            <a:ext cx="13278600" cy="624900"/>
          </a:xfrm>
          <a:prstGeom prst="roundRect">
            <a:avLst>
              <a:gd name="adj" fmla="val 16667"/>
            </a:avLst>
          </a:prstGeom>
          <a:solidFill>
            <a:srgbClr val="FFFFFF"/>
          </a:solidFill>
          <a:ln w="254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1" u="none" strike="noStrike" cap="none">
                <a:solidFill>
                  <a:srgbClr val="3F3F3F"/>
                </a:solidFill>
                <a:latin typeface="Open Sans"/>
                <a:ea typeface="Open Sans"/>
                <a:cs typeface="Open Sans"/>
                <a:sym typeface="Open Sans"/>
              </a:rPr>
              <a:t>&lt;server-url&gt;/job/&lt;build-job&gt;/lastSuccessfulBuild/artifact/&lt;path-to-artifact&gt;</a:t>
            </a:r>
            <a:endParaRPr sz="2200" b="0" i="1" u="none" strike="noStrike" cap="none">
              <a:solidFill>
                <a:srgbClr val="3F3F3F"/>
              </a:solidFill>
              <a:latin typeface="Open Sans"/>
              <a:ea typeface="Open Sans"/>
              <a:cs typeface="Open Sans"/>
              <a:sym typeface="Open Sans"/>
            </a:endParaRPr>
          </a:p>
        </p:txBody>
      </p:sp>
      <p:sp>
        <p:nvSpPr>
          <p:cNvPr id="1507" name="Google Shape;1507;g7574fcc975_0_887"/>
          <p:cNvSpPr/>
          <p:nvPr/>
        </p:nvSpPr>
        <p:spPr>
          <a:xfrm>
            <a:off x="1488690" y="7267145"/>
            <a:ext cx="13278600" cy="624900"/>
          </a:xfrm>
          <a:prstGeom prst="roundRect">
            <a:avLst>
              <a:gd name="adj" fmla="val 16667"/>
            </a:avLst>
          </a:prstGeom>
          <a:solidFill>
            <a:srgbClr val="FFFFFF"/>
          </a:solidFill>
          <a:ln w="254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1" u="none" strike="noStrike" cap="none">
                <a:solidFill>
                  <a:srgbClr val="3F3F3F"/>
                </a:solidFill>
                <a:latin typeface="Open Sans"/>
                <a:ea typeface="Open Sans"/>
                <a:cs typeface="Open Sans"/>
                <a:sym typeface="Open Sans"/>
              </a:rPr>
              <a:t>&lt;server-url&gt;/job/&lt;build-job&gt;/lastCompletedBuild/artifact/&lt;path-to-artifact&gt;</a:t>
            </a:r>
            <a:endParaRPr sz="2200" b="0" i="1" u="none" strike="noStrike" cap="none">
              <a:solidFill>
                <a:srgbClr val="3F3F3F"/>
              </a:solidFill>
              <a:latin typeface="Open Sans"/>
              <a:ea typeface="Open Sans"/>
              <a:cs typeface="Open Sans"/>
              <a:sym typeface="Open Sans"/>
            </a:endParaRPr>
          </a:p>
        </p:txBody>
      </p:sp>
      <p:sp>
        <p:nvSpPr>
          <p:cNvPr id="1508" name="Google Shape;1508;g7574fcc975_0_887"/>
          <p:cNvSpPr/>
          <p:nvPr/>
        </p:nvSpPr>
        <p:spPr>
          <a:xfrm>
            <a:off x="1488689" y="6471536"/>
            <a:ext cx="50073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Latest completed build: </a:t>
            </a:r>
            <a:endParaRPr sz="2200" b="0" i="0" u="none" strike="noStrike" cap="none">
              <a:solidFill>
                <a:srgbClr val="3F3F3F"/>
              </a:solidFill>
              <a:latin typeface="Open Sans"/>
              <a:ea typeface="Open Sans"/>
              <a:cs typeface="Open Sans"/>
              <a:sym typeface="Open Sans"/>
            </a:endParaRPr>
          </a:p>
        </p:txBody>
      </p:sp>
      <p:pic>
        <p:nvPicPr>
          <p:cNvPr id="1509" name="Google Shape;1509;g7574fcc975_0_887"/>
          <p:cNvPicPr preferRelativeResize="0"/>
          <p:nvPr/>
        </p:nvPicPr>
        <p:blipFill rotWithShape="1">
          <a:blip r:embed="rId3">
            <a:alphaModFix/>
          </a:blip>
          <a:srcRect t="6807" b="6798"/>
          <a:stretch/>
        </p:blipFill>
        <p:spPr>
          <a:xfrm>
            <a:off x="5257876" y="917575"/>
            <a:ext cx="5941087" cy="91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g7574fcc975_0_90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Stable and Successful Builds</a:t>
            </a:r>
            <a:endParaRPr/>
          </a:p>
        </p:txBody>
      </p:sp>
      <p:sp>
        <p:nvSpPr>
          <p:cNvPr id="1515" name="Google Shape;1515;g7574fcc975_0_905"/>
          <p:cNvSpPr/>
          <p:nvPr/>
        </p:nvSpPr>
        <p:spPr>
          <a:xfrm>
            <a:off x="5933441" y="2386069"/>
            <a:ext cx="2132916" cy="2118123"/>
          </a:xfrm>
          <a:custGeom>
            <a:avLst/>
            <a:gdLst/>
            <a:ahLst/>
            <a:cxnLst/>
            <a:rect l="l" t="t" r="r" b="b"/>
            <a:pathLst>
              <a:path w="263" h="261" extrusionOk="0">
                <a:moveTo>
                  <a:pt x="243" y="0"/>
                </a:moveTo>
                <a:cubicBezTo>
                  <a:pt x="243" y="48"/>
                  <a:pt x="243" y="48"/>
                  <a:pt x="243" y="48"/>
                </a:cubicBezTo>
                <a:cubicBezTo>
                  <a:pt x="224" y="51"/>
                  <a:pt x="205" y="56"/>
                  <a:pt x="187" y="63"/>
                </a:cubicBezTo>
                <a:cubicBezTo>
                  <a:pt x="168" y="18"/>
                  <a:pt x="168" y="18"/>
                  <a:pt x="168" y="18"/>
                </a:cubicBezTo>
                <a:cubicBezTo>
                  <a:pt x="146" y="27"/>
                  <a:pt x="126" y="39"/>
                  <a:pt x="107" y="53"/>
                </a:cubicBezTo>
                <a:cubicBezTo>
                  <a:pt x="136" y="92"/>
                  <a:pt x="136" y="92"/>
                  <a:pt x="136" y="92"/>
                </a:cubicBezTo>
                <a:cubicBezTo>
                  <a:pt x="121" y="104"/>
                  <a:pt x="107" y="117"/>
                  <a:pt x="95" y="133"/>
                </a:cubicBezTo>
                <a:cubicBezTo>
                  <a:pt x="56" y="103"/>
                  <a:pt x="56" y="103"/>
                  <a:pt x="56" y="103"/>
                </a:cubicBezTo>
                <a:cubicBezTo>
                  <a:pt x="42" y="121"/>
                  <a:pt x="30" y="142"/>
                  <a:pt x="21" y="164"/>
                </a:cubicBezTo>
                <a:cubicBezTo>
                  <a:pt x="66" y="183"/>
                  <a:pt x="66" y="183"/>
                  <a:pt x="66" y="183"/>
                </a:cubicBezTo>
                <a:cubicBezTo>
                  <a:pt x="58" y="201"/>
                  <a:pt x="53" y="220"/>
                  <a:pt x="50" y="239"/>
                </a:cubicBezTo>
                <a:cubicBezTo>
                  <a:pt x="0" y="240"/>
                  <a:pt x="0" y="240"/>
                  <a:pt x="0" y="240"/>
                </a:cubicBezTo>
                <a:cubicBezTo>
                  <a:pt x="0" y="261"/>
                  <a:pt x="0" y="261"/>
                  <a:pt x="0" y="261"/>
                </a:cubicBezTo>
                <a:cubicBezTo>
                  <a:pt x="106" y="261"/>
                  <a:pt x="106" y="261"/>
                  <a:pt x="106" y="261"/>
                </a:cubicBezTo>
                <a:cubicBezTo>
                  <a:pt x="106" y="256"/>
                  <a:pt x="106" y="252"/>
                  <a:pt x="107" y="247"/>
                </a:cubicBezTo>
                <a:cubicBezTo>
                  <a:pt x="118" y="167"/>
                  <a:pt x="185" y="108"/>
                  <a:pt x="263" y="104"/>
                </a:cubicBezTo>
                <a:cubicBezTo>
                  <a:pt x="263" y="0"/>
                  <a:pt x="263" y="0"/>
                  <a:pt x="263" y="0"/>
                </a:cubicBezTo>
                <a:lnTo>
                  <a:pt x="243"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516" name="Google Shape;1516;g7574fcc975_0_905"/>
          <p:cNvSpPr/>
          <p:nvPr/>
        </p:nvSpPr>
        <p:spPr>
          <a:xfrm>
            <a:off x="8204440" y="2386069"/>
            <a:ext cx="2118121" cy="2118123"/>
          </a:xfrm>
          <a:custGeom>
            <a:avLst/>
            <a:gdLst/>
            <a:ahLst/>
            <a:cxnLst/>
            <a:rect l="l" t="t" r="r" b="b"/>
            <a:pathLst>
              <a:path w="261" h="261" extrusionOk="0">
                <a:moveTo>
                  <a:pt x="261" y="241"/>
                </a:moveTo>
                <a:cubicBezTo>
                  <a:pt x="213" y="242"/>
                  <a:pt x="213" y="242"/>
                  <a:pt x="213" y="242"/>
                </a:cubicBezTo>
                <a:cubicBezTo>
                  <a:pt x="210" y="222"/>
                  <a:pt x="205" y="203"/>
                  <a:pt x="198" y="185"/>
                </a:cubicBezTo>
                <a:cubicBezTo>
                  <a:pt x="243" y="167"/>
                  <a:pt x="243" y="167"/>
                  <a:pt x="243" y="167"/>
                </a:cubicBezTo>
                <a:cubicBezTo>
                  <a:pt x="234" y="145"/>
                  <a:pt x="222" y="124"/>
                  <a:pt x="208" y="105"/>
                </a:cubicBezTo>
                <a:cubicBezTo>
                  <a:pt x="169" y="135"/>
                  <a:pt x="169" y="135"/>
                  <a:pt x="169" y="135"/>
                </a:cubicBezTo>
                <a:cubicBezTo>
                  <a:pt x="157" y="119"/>
                  <a:pt x="144" y="105"/>
                  <a:pt x="128" y="93"/>
                </a:cubicBezTo>
                <a:cubicBezTo>
                  <a:pt x="158" y="55"/>
                  <a:pt x="158" y="55"/>
                  <a:pt x="158" y="55"/>
                </a:cubicBezTo>
                <a:cubicBezTo>
                  <a:pt x="139" y="40"/>
                  <a:pt x="119" y="28"/>
                  <a:pt x="97" y="19"/>
                </a:cubicBezTo>
                <a:cubicBezTo>
                  <a:pt x="78" y="64"/>
                  <a:pt x="78" y="64"/>
                  <a:pt x="78" y="64"/>
                </a:cubicBezTo>
                <a:cubicBezTo>
                  <a:pt x="60" y="57"/>
                  <a:pt x="41" y="51"/>
                  <a:pt x="22" y="49"/>
                </a:cubicBezTo>
                <a:cubicBezTo>
                  <a:pt x="22" y="0"/>
                  <a:pt x="22" y="0"/>
                  <a:pt x="22" y="0"/>
                </a:cubicBezTo>
                <a:cubicBezTo>
                  <a:pt x="0" y="0"/>
                  <a:pt x="0" y="0"/>
                  <a:pt x="0" y="0"/>
                </a:cubicBezTo>
                <a:cubicBezTo>
                  <a:pt x="0" y="104"/>
                  <a:pt x="0" y="104"/>
                  <a:pt x="0" y="104"/>
                </a:cubicBezTo>
                <a:cubicBezTo>
                  <a:pt x="5" y="104"/>
                  <a:pt x="9" y="105"/>
                  <a:pt x="14" y="105"/>
                </a:cubicBezTo>
                <a:cubicBezTo>
                  <a:pt x="94" y="116"/>
                  <a:pt x="153" y="183"/>
                  <a:pt x="157" y="261"/>
                </a:cubicBezTo>
                <a:cubicBezTo>
                  <a:pt x="261" y="261"/>
                  <a:pt x="261" y="261"/>
                  <a:pt x="261" y="261"/>
                </a:cubicBezTo>
                <a:lnTo>
                  <a:pt x="261" y="241"/>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517" name="Google Shape;1517;g7574fcc975_0_905"/>
          <p:cNvSpPr/>
          <p:nvPr/>
        </p:nvSpPr>
        <p:spPr>
          <a:xfrm>
            <a:off x="8204440" y="4639810"/>
            <a:ext cx="2118121" cy="2118123"/>
          </a:xfrm>
          <a:custGeom>
            <a:avLst/>
            <a:gdLst/>
            <a:ahLst/>
            <a:cxnLst/>
            <a:rect l="l" t="t" r="r" b="b"/>
            <a:pathLst>
              <a:path w="261" h="261" extrusionOk="0">
                <a:moveTo>
                  <a:pt x="212" y="22"/>
                </a:moveTo>
                <a:cubicBezTo>
                  <a:pt x="261" y="22"/>
                  <a:pt x="261" y="22"/>
                  <a:pt x="261" y="22"/>
                </a:cubicBezTo>
                <a:cubicBezTo>
                  <a:pt x="261" y="0"/>
                  <a:pt x="261" y="0"/>
                  <a:pt x="261" y="0"/>
                </a:cubicBezTo>
                <a:cubicBezTo>
                  <a:pt x="157" y="0"/>
                  <a:pt x="157" y="0"/>
                  <a:pt x="157" y="0"/>
                </a:cubicBezTo>
                <a:cubicBezTo>
                  <a:pt x="157" y="5"/>
                  <a:pt x="156" y="9"/>
                  <a:pt x="156" y="14"/>
                </a:cubicBezTo>
                <a:cubicBezTo>
                  <a:pt x="145" y="94"/>
                  <a:pt x="78" y="153"/>
                  <a:pt x="0" y="157"/>
                </a:cubicBezTo>
                <a:cubicBezTo>
                  <a:pt x="0" y="261"/>
                  <a:pt x="0" y="261"/>
                  <a:pt x="0" y="261"/>
                </a:cubicBezTo>
                <a:cubicBezTo>
                  <a:pt x="20" y="261"/>
                  <a:pt x="20" y="261"/>
                  <a:pt x="20" y="261"/>
                </a:cubicBezTo>
                <a:cubicBezTo>
                  <a:pt x="19" y="213"/>
                  <a:pt x="19" y="213"/>
                  <a:pt x="19" y="213"/>
                </a:cubicBezTo>
                <a:cubicBezTo>
                  <a:pt x="39" y="210"/>
                  <a:pt x="58" y="205"/>
                  <a:pt x="76" y="198"/>
                </a:cubicBezTo>
                <a:cubicBezTo>
                  <a:pt x="94" y="243"/>
                  <a:pt x="94" y="243"/>
                  <a:pt x="94" y="243"/>
                </a:cubicBezTo>
                <a:cubicBezTo>
                  <a:pt x="116" y="234"/>
                  <a:pt x="137" y="223"/>
                  <a:pt x="156" y="208"/>
                </a:cubicBezTo>
                <a:cubicBezTo>
                  <a:pt x="126" y="169"/>
                  <a:pt x="126" y="169"/>
                  <a:pt x="126" y="169"/>
                </a:cubicBezTo>
                <a:cubicBezTo>
                  <a:pt x="142" y="157"/>
                  <a:pt x="156" y="144"/>
                  <a:pt x="168" y="128"/>
                </a:cubicBezTo>
                <a:cubicBezTo>
                  <a:pt x="206" y="158"/>
                  <a:pt x="206" y="158"/>
                  <a:pt x="206" y="158"/>
                </a:cubicBezTo>
                <a:cubicBezTo>
                  <a:pt x="221" y="140"/>
                  <a:pt x="233" y="119"/>
                  <a:pt x="242" y="97"/>
                </a:cubicBezTo>
                <a:cubicBezTo>
                  <a:pt x="197" y="78"/>
                  <a:pt x="197" y="78"/>
                  <a:pt x="197" y="78"/>
                </a:cubicBezTo>
                <a:cubicBezTo>
                  <a:pt x="204" y="60"/>
                  <a:pt x="210" y="42"/>
                  <a:pt x="212" y="22"/>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518" name="Google Shape;1518;g7574fcc975_0_905"/>
          <p:cNvSpPr/>
          <p:nvPr/>
        </p:nvSpPr>
        <p:spPr>
          <a:xfrm>
            <a:off x="5933441" y="4639810"/>
            <a:ext cx="2132916" cy="2118123"/>
          </a:xfrm>
          <a:custGeom>
            <a:avLst/>
            <a:gdLst/>
            <a:ahLst/>
            <a:cxnLst/>
            <a:rect l="l" t="t" r="r" b="b"/>
            <a:pathLst>
              <a:path w="263" h="261" extrusionOk="0">
                <a:moveTo>
                  <a:pt x="249" y="156"/>
                </a:moveTo>
                <a:cubicBezTo>
                  <a:pt x="169" y="145"/>
                  <a:pt x="110" y="78"/>
                  <a:pt x="106" y="0"/>
                </a:cubicBezTo>
                <a:cubicBezTo>
                  <a:pt x="0" y="0"/>
                  <a:pt x="0" y="0"/>
                  <a:pt x="0" y="0"/>
                </a:cubicBezTo>
                <a:cubicBezTo>
                  <a:pt x="0" y="20"/>
                  <a:pt x="0" y="20"/>
                  <a:pt x="0" y="20"/>
                </a:cubicBezTo>
                <a:cubicBezTo>
                  <a:pt x="50" y="20"/>
                  <a:pt x="50" y="20"/>
                  <a:pt x="50" y="20"/>
                </a:cubicBezTo>
                <a:cubicBezTo>
                  <a:pt x="53" y="39"/>
                  <a:pt x="58" y="58"/>
                  <a:pt x="65" y="76"/>
                </a:cubicBezTo>
                <a:cubicBezTo>
                  <a:pt x="20" y="94"/>
                  <a:pt x="20" y="94"/>
                  <a:pt x="20" y="94"/>
                </a:cubicBezTo>
                <a:cubicBezTo>
                  <a:pt x="29" y="117"/>
                  <a:pt x="40" y="137"/>
                  <a:pt x="55" y="156"/>
                </a:cubicBezTo>
                <a:cubicBezTo>
                  <a:pt x="94" y="127"/>
                  <a:pt x="94" y="127"/>
                  <a:pt x="94" y="127"/>
                </a:cubicBezTo>
                <a:cubicBezTo>
                  <a:pt x="106" y="142"/>
                  <a:pt x="119" y="156"/>
                  <a:pt x="135" y="168"/>
                </a:cubicBezTo>
                <a:cubicBezTo>
                  <a:pt x="105" y="207"/>
                  <a:pt x="105" y="207"/>
                  <a:pt x="105" y="207"/>
                </a:cubicBezTo>
                <a:cubicBezTo>
                  <a:pt x="123" y="221"/>
                  <a:pt x="144" y="233"/>
                  <a:pt x="166" y="242"/>
                </a:cubicBezTo>
                <a:cubicBezTo>
                  <a:pt x="185" y="197"/>
                  <a:pt x="185" y="197"/>
                  <a:pt x="185" y="197"/>
                </a:cubicBezTo>
                <a:cubicBezTo>
                  <a:pt x="203" y="205"/>
                  <a:pt x="221" y="210"/>
                  <a:pt x="241" y="213"/>
                </a:cubicBezTo>
                <a:cubicBezTo>
                  <a:pt x="241" y="261"/>
                  <a:pt x="241" y="261"/>
                  <a:pt x="241" y="261"/>
                </a:cubicBezTo>
                <a:cubicBezTo>
                  <a:pt x="263" y="261"/>
                  <a:pt x="263" y="261"/>
                  <a:pt x="263" y="261"/>
                </a:cubicBezTo>
                <a:cubicBezTo>
                  <a:pt x="263" y="157"/>
                  <a:pt x="263" y="157"/>
                  <a:pt x="263" y="157"/>
                </a:cubicBezTo>
                <a:cubicBezTo>
                  <a:pt x="258" y="157"/>
                  <a:pt x="253" y="157"/>
                  <a:pt x="249" y="156"/>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519" name="Google Shape;1519;g7574fcc975_0_905"/>
          <p:cNvSpPr txBox="1"/>
          <p:nvPr/>
        </p:nvSpPr>
        <p:spPr>
          <a:xfrm>
            <a:off x="1340723" y="2664692"/>
            <a:ext cx="4810695" cy="15124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Unit test failures, insufficient code coverage, or other code quality metrics issues, could cause a build to be marked as unstable.</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520" name="Google Shape;1520;g7574fcc975_0_905"/>
          <p:cNvSpPr txBox="1"/>
          <p:nvPr/>
        </p:nvSpPr>
        <p:spPr>
          <a:xfrm>
            <a:off x="10566400" y="2727036"/>
            <a:ext cx="3776400" cy="137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A stable build is always successful, but a build can also be successful without being stable.</a:t>
            </a:r>
            <a:endParaRPr sz="2200" b="0" i="0" u="none" strike="noStrike" cap="none">
              <a:solidFill>
                <a:srgbClr val="000000"/>
              </a:solidFill>
              <a:latin typeface="Open Sans"/>
              <a:ea typeface="Open Sans"/>
              <a:cs typeface="Open Sans"/>
              <a:sym typeface="Open Sans"/>
            </a:endParaRPr>
          </a:p>
        </p:txBody>
      </p:sp>
      <p:sp>
        <p:nvSpPr>
          <p:cNvPr id="1521" name="Google Shape;1521;g7574fcc975_0_905"/>
          <p:cNvSpPr txBox="1"/>
          <p:nvPr/>
        </p:nvSpPr>
        <p:spPr>
          <a:xfrm>
            <a:off x="1340723" y="5551056"/>
            <a:ext cx="4213499" cy="18472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A build is successful when the compilation reports no errors.</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A build is stable if it was built successfully, and no publisher reported it as unstable. </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1522" name="Google Shape;1522;g7574fcc975_0_905"/>
          <p:cNvSpPr txBox="1"/>
          <p:nvPr/>
        </p:nvSpPr>
        <p:spPr>
          <a:xfrm>
            <a:off x="10566400" y="5426364"/>
            <a:ext cx="4213499" cy="18472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A completed build is simply a build that has finished, no matter what its result. </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44494E"/>
                </a:solidFill>
                <a:latin typeface="Open Sans"/>
                <a:ea typeface="Open Sans"/>
                <a:cs typeface="Open Sans"/>
                <a:sym typeface="Open Sans"/>
              </a:rPr>
              <a:t>The archiving step will run regardless of the outcome of the build.</a:t>
            </a: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44494E"/>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pic>
        <p:nvPicPr>
          <p:cNvPr id="1523" name="Google Shape;1523;g7574fcc975_0_905"/>
          <p:cNvPicPr preferRelativeResize="0"/>
          <p:nvPr/>
        </p:nvPicPr>
        <p:blipFill rotWithShape="1">
          <a:blip r:embed="rId3">
            <a:alphaModFix/>
          </a:blip>
          <a:srcRect t="6807" b="6798"/>
          <a:stretch/>
        </p:blipFill>
        <p:spPr>
          <a:xfrm>
            <a:off x="4634061" y="917575"/>
            <a:ext cx="7188716" cy="91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g65c194c899_0_36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Notifications</a:t>
            </a:r>
            <a:endParaRPr/>
          </a:p>
        </p:txBody>
      </p:sp>
      <p:sp>
        <p:nvSpPr>
          <p:cNvPr id="1529" name="Google Shape;1529;g65c194c899_0_369"/>
          <p:cNvSpPr txBox="1">
            <a:spLocks noGrp="1"/>
          </p:cNvSpPr>
          <p:nvPr>
            <p:ph type="body" idx="1"/>
          </p:nvPr>
        </p:nvSpPr>
        <p:spPr>
          <a:xfrm>
            <a:off x="1370475" y="1884500"/>
            <a:ext cx="13781100" cy="11250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Clr>
                <a:srgbClr val="434343"/>
              </a:buClr>
              <a:buSzPts val="2200"/>
              <a:buFont typeface="Arial"/>
              <a:buChar char="•"/>
            </a:pPr>
            <a:r>
              <a:rPr lang="en-US">
                <a:solidFill>
                  <a:srgbClr val="434343"/>
                </a:solidFill>
              </a:rPr>
              <a:t>The most important use of a CI server is to notify people when a build breaks. This comes under the </a:t>
            </a:r>
            <a:r>
              <a:rPr lang="en-US" i="1">
                <a:solidFill>
                  <a:srgbClr val="434343"/>
                </a:solidFill>
              </a:rPr>
              <a:t>Notification</a:t>
            </a:r>
            <a:r>
              <a:rPr lang="en-US">
                <a:solidFill>
                  <a:srgbClr val="434343"/>
                </a:solidFill>
              </a:rPr>
              <a:t> page in Jenkins.</a:t>
            </a:r>
            <a:endParaRPr/>
          </a:p>
          <a:p>
            <a:pPr marL="457200" lvl="0" indent="-330200" algn="l" rtl="0">
              <a:lnSpc>
                <a:spcPct val="115000"/>
              </a:lnSpc>
              <a:spcBef>
                <a:spcPts val="100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Jenkins provides support for email notifications out of the box. </a:t>
            </a:r>
            <a:endParaRPr/>
          </a:p>
          <a:p>
            <a:pPr marL="457200" lvl="0" indent="-330200" algn="l" rtl="0">
              <a:lnSpc>
                <a:spcPct val="115000"/>
              </a:lnSpc>
              <a:spcBef>
                <a:spcPts val="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This can be activated by checking the </a:t>
            </a:r>
            <a:r>
              <a:rPr lang="en-US" i="1">
                <a:solidFill>
                  <a:srgbClr val="434343"/>
                </a:solidFill>
              </a:rPr>
              <a:t>E-mail Notification</a:t>
            </a:r>
            <a:r>
              <a:rPr lang="en-US">
                <a:solidFill>
                  <a:srgbClr val="434343"/>
                </a:solidFill>
              </a:rPr>
              <a:t> checkbox in the </a:t>
            </a:r>
            <a:r>
              <a:rPr lang="en-US" i="1">
                <a:solidFill>
                  <a:srgbClr val="434343"/>
                </a:solidFill>
              </a:rPr>
              <a:t>Post-build Actions</a:t>
            </a:r>
            <a:r>
              <a:rPr lang="en-US">
                <a:solidFill>
                  <a:srgbClr val="434343"/>
                </a:solidFill>
              </a:rPr>
              <a:t>. </a:t>
            </a:r>
            <a:endParaRPr/>
          </a:p>
          <a:p>
            <a:pPr marL="457200" lvl="0" indent="-330200" algn="l" rtl="0">
              <a:lnSpc>
                <a:spcPct val="115000"/>
              </a:lnSpc>
              <a:spcBef>
                <a:spcPts val="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Enter the email addresses of the team members who will need to know when the build breaks. </a:t>
            </a:r>
            <a:endParaRPr>
              <a:solidFill>
                <a:srgbClr val="434343"/>
              </a:solidFill>
            </a:endParaRPr>
          </a:p>
        </p:txBody>
      </p:sp>
      <p:sp>
        <p:nvSpPr>
          <p:cNvPr id="1530" name="Google Shape;1530;g65c194c899_0_369"/>
          <p:cNvSpPr/>
          <p:nvPr/>
        </p:nvSpPr>
        <p:spPr>
          <a:xfrm>
            <a:off x="1256325" y="6065675"/>
            <a:ext cx="14009399" cy="917100"/>
          </a:xfrm>
          <a:prstGeom prst="roundRect">
            <a:avLst>
              <a:gd name="adj" fmla="val 16667"/>
            </a:avLst>
          </a:prstGeom>
          <a:noFill/>
          <a:ln w="19050" cap="flat" cmpd="sng">
            <a:solidFill>
              <a:srgbClr val="FAA63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When the build breaks, Jenkins will send an email to the users in this list with a link to the broken build.</a:t>
            </a:r>
            <a:endParaRPr sz="2200" b="0" i="0" u="none" strike="noStrike" cap="none">
              <a:solidFill>
                <a:srgbClr val="434343"/>
              </a:solidFill>
              <a:latin typeface="Open Sans"/>
              <a:ea typeface="Open Sans"/>
              <a:cs typeface="Open Sans"/>
              <a:sym typeface="Open Sans"/>
            </a:endParaRPr>
          </a:p>
        </p:txBody>
      </p:sp>
      <p:pic>
        <p:nvPicPr>
          <p:cNvPr id="1531" name="Google Shape;1531;g65c194c899_0_369"/>
          <p:cNvPicPr preferRelativeResize="0"/>
          <p:nvPr/>
        </p:nvPicPr>
        <p:blipFill rotWithShape="1">
          <a:blip r:embed="rId3">
            <a:alphaModFix/>
          </a:blip>
          <a:srcRect t="6807" b="6798"/>
          <a:stretch/>
        </p:blipFill>
        <p:spPr>
          <a:xfrm>
            <a:off x="6551625" y="917575"/>
            <a:ext cx="3353588" cy="91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g7574fcc975_0_92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Other Projects</a:t>
            </a:r>
            <a:endParaRPr/>
          </a:p>
        </p:txBody>
      </p:sp>
      <p:grpSp>
        <p:nvGrpSpPr>
          <p:cNvPr id="1537" name="Google Shape;1537;g7574fcc975_0_927"/>
          <p:cNvGrpSpPr/>
          <p:nvPr/>
        </p:nvGrpSpPr>
        <p:grpSpPr>
          <a:xfrm>
            <a:off x="1627101" y="2157753"/>
            <a:ext cx="13305031" cy="5189301"/>
            <a:chOff x="1627101" y="2157753"/>
            <a:chExt cx="13305031" cy="5189301"/>
          </a:xfrm>
        </p:grpSpPr>
        <p:sp>
          <p:nvSpPr>
            <p:cNvPr id="1538" name="Google Shape;1538;g7574fcc975_0_927"/>
            <p:cNvSpPr/>
            <p:nvPr/>
          </p:nvSpPr>
          <p:spPr>
            <a:xfrm>
              <a:off x="1627101" y="2444181"/>
              <a:ext cx="378600" cy="372333"/>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g7574fcc975_0_927"/>
            <p:cNvSpPr/>
            <p:nvPr/>
          </p:nvSpPr>
          <p:spPr>
            <a:xfrm>
              <a:off x="1627101" y="3813256"/>
              <a:ext cx="378600" cy="372333"/>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g7574fcc975_0_927"/>
            <p:cNvSpPr/>
            <p:nvPr/>
          </p:nvSpPr>
          <p:spPr>
            <a:xfrm>
              <a:off x="1627101" y="5182331"/>
              <a:ext cx="378600" cy="372333"/>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g7574fcc975_0_927"/>
            <p:cNvSpPr/>
            <p:nvPr/>
          </p:nvSpPr>
          <p:spPr>
            <a:xfrm>
              <a:off x="1627101" y="6551406"/>
              <a:ext cx="378600" cy="372333"/>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2" name="Google Shape;1542;g7574fcc975_0_927"/>
            <p:cNvCxnSpPr>
              <a:stCxn id="1538" idx="4"/>
              <a:endCxn id="1539" idx="0"/>
            </p:cNvCxnSpPr>
            <p:nvPr/>
          </p:nvCxnSpPr>
          <p:spPr>
            <a:xfrm>
              <a:off x="1816401" y="2816514"/>
              <a:ext cx="0" cy="996600"/>
            </a:xfrm>
            <a:prstGeom prst="straightConnector1">
              <a:avLst/>
            </a:prstGeom>
            <a:noFill/>
            <a:ln w="19050" cap="flat" cmpd="sng">
              <a:solidFill>
                <a:srgbClr val="3F3F3F"/>
              </a:solidFill>
              <a:prstDash val="solid"/>
              <a:round/>
              <a:headEnd type="none" w="sm" len="sm"/>
              <a:tailEnd type="none" w="sm" len="sm"/>
            </a:ln>
          </p:spPr>
        </p:cxnSp>
        <p:cxnSp>
          <p:nvCxnSpPr>
            <p:cNvPr id="1543" name="Google Shape;1543;g7574fcc975_0_927"/>
            <p:cNvCxnSpPr>
              <a:stCxn id="1539" idx="4"/>
              <a:endCxn id="1540" idx="0"/>
            </p:cNvCxnSpPr>
            <p:nvPr/>
          </p:nvCxnSpPr>
          <p:spPr>
            <a:xfrm>
              <a:off x="1816401" y="4185589"/>
              <a:ext cx="0" cy="996600"/>
            </a:xfrm>
            <a:prstGeom prst="straightConnector1">
              <a:avLst/>
            </a:prstGeom>
            <a:noFill/>
            <a:ln w="19050" cap="flat" cmpd="sng">
              <a:solidFill>
                <a:srgbClr val="3F3F3F"/>
              </a:solidFill>
              <a:prstDash val="solid"/>
              <a:round/>
              <a:headEnd type="none" w="sm" len="sm"/>
              <a:tailEnd type="none" w="sm" len="sm"/>
            </a:ln>
          </p:spPr>
        </p:cxnSp>
        <p:cxnSp>
          <p:nvCxnSpPr>
            <p:cNvPr id="1544" name="Google Shape;1544;g7574fcc975_0_927"/>
            <p:cNvCxnSpPr>
              <a:stCxn id="1540" idx="4"/>
              <a:endCxn id="1541" idx="0"/>
            </p:cNvCxnSpPr>
            <p:nvPr/>
          </p:nvCxnSpPr>
          <p:spPr>
            <a:xfrm>
              <a:off x="1816401" y="5554664"/>
              <a:ext cx="0" cy="996600"/>
            </a:xfrm>
            <a:prstGeom prst="straightConnector1">
              <a:avLst/>
            </a:prstGeom>
            <a:noFill/>
            <a:ln w="19050" cap="flat" cmpd="sng">
              <a:solidFill>
                <a:srgbClr val="3F3F3F"/>
              </a:solidFill>
              <a:prstDash val="solid"/>
              <a:round/>
              <a:headEnd type="none" w="sm" len="sm"/>
              <a:tailEnd type="none" w="sm" len="sm"/>
            </a:ln>
          </p:spPr>
        </p:cxnSp>
        <p:sp>
          <p:nvSpPr>
            <p:cNvPr id="1545" name="Google Shape;1545;g7574fcc975_0_927"/>
            <p:cNvSpPr/>
            <p:nvPr/>
          </p:nvSpPr>
          <p:spPr>
            <a:xfrm>
              <a:off x="2259832" y="2157753"/>
              <a:ext cx="12672300" cy="910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Other build jobs can be started  in the Post-build Actions. This is done using the Build other project option. </a:t>
              </a:r>
              <a:endParaRPr sz="2200" b="0" i="0" u="none" strike="noStrike" cap="none">
                <a:solidFill>
                  <a:srgbClr val="3F3F3F"/>
                </a:solidFill>
                <a:latin typeface="Open Sans"/>
                <a:ea typeface="Open Sans"/>
                <a:cs typeface="Open Sans"/>
                <a:sym typeface="Open Sans"/>
              </a:endParaRPr>
            </a:p>
          </p:txBody>
        </p:sp>
        <p:sp>
          <p:nvSpPr>
            <p:cNvPr id="1546" name="Google Shape;1546;g7574fcc975_0_927"/>
            <p:cNvSpPr/>
            <p:nvPr/>
          </p:nvSpPr>
          <p:spPr>
            <a:xfrm>
              <a:off x="2287470" y="3595127"/>
              <a:ext cx="12341424"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This can be used to organize your build process in several, smaller steps, rather than one long build job. </a:t>
              </a:r>
              <a:endParaRPr sz="2200" b="0" i="0" u="none" strike="noStrike" cap="none">
                <a:solidFill>
                  <a:srgbClr val="3F3F3F"/>
                </a:solidFill>
                <a:latin typeface="Open Sans"/>
                <a:ea typeface="Open Sans"/>
                <a:cs typeface="Open Sans"/>
                <a:sym typeface="Open Sans"/>
              </a:endParaRPr>
            </a:p>
          </p:txBody>
        </p:sp>
        <p:sp>
          <p:nvSpPr>
            <p:cNvPr id="1547" name="Google Shape;1547;g7574fcc975_0_927"/>
            <p:cNvSpPr/>
            <p:nvPr/>
          </p:nvSpPr>
          <p:spPr>
            <a:xfrm>
              <a:off x="2285480" y="5127486"/>
              <a:ext cx="12503099" cy="4242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These projects will only be triggered if the build was stable.</a:t>
              </a:r>
              <a:endParaRPr sz="2200" b="0" i="0" u="none" strike="noStrike" cap="none">
                <a:solidFill>
                  <a:srgbClr val="3F3F3F"/>
                </a:solidFill>
                <a:latin typeface="Open Sans"/>
                <a:ea typeface="Open Sans"/>
                <a:cs typeface="Open Sans"/>
                <a:sym typeface="Open Sans"/>
              </a:endParaRPr>
            </a:p>
          </p:txBody>
        </p:sp>
        <p:sp>
          <p:nvSpPr>
            <p:cNvPr id="1548" name="Google Shape;1548;g7574fcc975_0_927"/>
            <p:cNvSpPr/>
            <p:nvPr/>
          </p:nvSpPr>
          <p:spPr>
            <a:xfrm>
              <a:off x="2285512" y="6131267"/>
              <a:ext cx="12154079" cy="1215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 also have the option to trigger another build job even if the current build is unstable.</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This might be useful to run a code quality metrics reporting build job after a project’s main build job, even if there are test failures in the main build.</a:t>
              </a:r>
              <a:endParaRPr sz="2200" b="0" i="0" u="none" strike="noStrike" cap="none">
                <a:solidFill>
                  <a:srgbClr val="3F3F3F"/>
                </a:solidFill>
                <a:latin typeface="Open Sans"/>
                <a:ea typeface="Open Sans"/>
                <a:cs typeface="Open Sans"/>
                <a:sym typeface="Open Sans"/>
              </a:endParaRPr>
            </a:p>
          </p:txBody>
        </p:sp>
      </p:grpSp>
      <p:pic>
        <p:nvPicPr>
          <p:cNvPr id="1549" name="Google Shape;1549;g7574fcc975_0_927"/>
          <p:cNvPicPr preferRelativeResize="0"/>
          <p:nvPr/>
        </p:nvPicPr>
        <p:blipFill rotWithShape="1">
          <a:blip r:embed="rId3">
            <a:alphaModFix/>
          </a:blip>
          <a:srcRect t="6807" b="6798"/>
          <a:stretch/>
        </p:blipFill>
        <p:spPr>
          <a:xfrm>
            <a:off x="5257876" y="917575"/>
            <a:ext cx="5941087" cy="91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
          <p:cNvSpPr txBox="1">
            <a:spLocks noGrp="1"/>
          </p:cNvSpPr>
          <p:nvPr>
            <p:ph type="title"/>
          </p:nvPr>
        </p:nvSpPr>
        <p:spPr>
          <a:xfrm>
            <a:off x="590126" y="1251404"/>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a:ea typeface="Open Sans SemiBold"/>
                <a:cs typeface="Open Sans SemiBold"/>
                <a:sym typeface="Open Sans SemiBold"/>
              </a:rPr>
              <a:t>Post-Build Actions</a:t>
            </a:r>
            <a:endParaRPr/>
          </a:p>
        </p:txBody>
      </p:sp>
      <p:sp>
        <p:nvSpPr>
          <p:cNvPr id="1556" name="Google Shape;1556;p14"/>
          <p:cNvSpPr txBox="1">
            <a:spLocks noGrp="1"/>
          </p:cNvSpPr>
          <p:nvPr>
            <p:ph type="body" idx="1"/>
          </p:nvPr>
        </p:nvSpPr>
        <p:spPr>
          <a:xfrm>
            <a:off x="590126" y="2301222"/>
            <a:ext cx="14539038" cy="3821283"/>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 have been asked to configure a freestyle build job with post-build actions.</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Configure SMTP settings to enable email alerts in Jenkins</a:t>
            </a:r>
            <a:endParaRPr/>
          </a:p>
          <a:p>
            <a:pPr marL="457200" lvl="0" indent="-368300" algn="l" rtl="0">
              <a:lnSpc>
                <a:spcPct val="150000"/>
              </a:lnSpc>
              <a:spcBef>
                <a:spcPts val="1000"/>
              </a:spcBef>
              <a:spcAft>
                <a:spcPts val="0"/>
              </a:spcAft>
              <a:buSzPts val="2200"/>
              <a:buFont typeface="Open Sans"/>
              <a:buAutoNum type="arabicPeriod"/>
            </a:pPr>
            <a:r>
              <a:rPr lang="en-US"/>
              <a:t>Define a freestyle build job</a:t>
            </a:r>
            <a:endParaRPr/>
          </a:p>
          <a:p>
            <a:pPr marL="457200" lvl="0" indent="-368300" algn="l" rtl="0">
              <a:lnSpc>
                <a:spcPct val="150000"/>
              </a:lnSpc>
              <a:spcBef>
                <a:spcPts val="1000"/>
              </a:spcBef>
              <a:spcAft>
                <a:spcPts val="0"/>
              </a:spcAft>
              <a:buSzPts val="2200"/>
              <a:buFont typeface="Open Sans"/>
              <a:buAutoNum type="arabicPeriod"/>
            </a:pPr>
            <a:r>
              <a:rPr lang="en-US"/>
              <a:t>Configure post-build actions to send email alerts if build fails </a:t>
            </a:r>
            <a:endParaRPr/>
          </a:p>
          <a:p>
            <a:pPr marL="457200" lvl="0" indent="-368300" algn="l" rtl="0">
              <a:lnSpc>
                <a:spcPct val="150000"/>
              </a:lnSpc>
              <a:spcBef>
                <a:spcPts val="1000"/>
              </a:spcBef>
              <a:spcAft>
                <a:spcPts val="0"/>
              </a:spcAft>
              <a:buSzPts val="2200"/>
              <a:buFont typeface="Open Sans"/>
              <a:buAutoNum type="arabicPeriod"/>
            </a:pPr>
            <a:r>
              <a:rPr lang="en-US"/>
              <a:t>Test the job and the SMTP settings</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15"/>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Using Jenkins with Other Languages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7574fcc975_0_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Types of Build Jobs</a:t>
            </a:r>
            <a:endParaRPr/>
          </a:p>
        </p:txBody>
      </p:sp>
      <p:sp>
        <p:nvSpPr>
          <p:cNvPr id="1006" name="Google Shape;1006;g7574fcc975_0_1"/>
          <p:cNvSpPr txBox="1">
            <a:spLocks noGrp="1"/>
          </p:cNvSpPr>
          <p:nvPr>
            <p:ph type="body" idx="1"/>
          </p:nvPr>
        </p:nvSpPr>
        <p:spPr>
          <a:xfrm>
            <a:off x="1237082" y="1503500"/>
            <a:ext cx="13781100" cy="6873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rPr>
              <a:t>Jenkins supports four types of build jobs. They are:</a:t>
            </a:r>
            <a:endParaRPr>
              <a:solidFill>
                <a:srgbClr val="3F3F3F"/>
              </a:solidFill>
            </a:endParaRPr>
          </a:p>
          <a:p>
            <a:pPr marL="457200" lvl="0" indent="0" algn="ctr" rtl="0">
              <a:lnSpc>
                <a:spcPct val="115000"/>
              </a:lnSpc>
              <a:spcBef>
                <a:spcPts val="1000"/>
              </a:spcBef>
              <a:spcAft>
                <a:spcPts val="0"/>
              </a:spcAft>
              <a:buSzPts val="2800"/>
              <a:buNone/>
            </a:pPr>
            <a:endParaRPr>
              <a:solidFill>
                <a:srgbClr val="3F3F3F"/>
              </a:solidFill>
            </a:endParaRPr>
          </a:p>
          <a:p>
            <a:pPr marL="457200" lvl="0" indent="0" algn="ctr" rtl="0">
              <a:lnSpc>
                <a:spcPct val="115000"/>
              </a:lnSpc>
              <a:spcBef>
                <a:spcPts val="1000"/>
              </a:spcBef>
              <a:spcAft>
                <a:spcPts val="0"/>
              </a:spcAft>
              <a:buSzPts val="2800"/>
              <a:buNone/>
            </a:pPr>
            <a:endParaRPr>
              <a:solidFill>
                <a:srgbClr val="3F3F3F"/>
              </a:solidFill>
            </a:endParaRPr>
          </a:p>
          <a:p>
            <a:pPr marL="0" lvl="0" indent="0" algn="ctr" rtl="0">
              <a:lnSpc>
                <a:spcPct val="115000"/>
              </a:lnSpc>
              <a:spcBef>
                <a:spcPts val="1000"/>
              </a:spcBef>
              <a:spcAft>
                <a:spcPts val="0"/>
              </a:spcAft>
              <a:buSzPts val="2800"/>
              <a:buNone/>
            </a:pPr>
            <a:endParaRPr>
              <a:solidFill>
                <a:srgbClr val="3F3F3F"/>
              </a:solidFill>
            </a:endParaRPr>
          </a:p>
          <a:p>
            <a:pPr marL="0" lvl="0" indent="0" algn="ctr" rtl="0">
              <a:lnSpc>
                <a:spcPct val="115000"/>
              </a:lnSpc>
              <a:spcBef>
                <a:spcPts val="1000"/>
              </a:spcBef>
              <a:spcAft>
                <a:spcPts val="0"/>
              </a:spcAft>
              <a:buSzPts val="2800"/>
              <a:buNone/>
            </a:pPr>
            <a:endParaRPr sz="2200">
              <a:solidFill>
                <a:srgbClr val="3F3F3F"/>
              </a:solidFill>
              <a:latin typeface="Open Sans"/>
              <a:ea typeface="Open Sans"/>
              <a:cs typeface="Open Sans"/>
              <a:sym typeface="Open Sans"/>
            </a:endParaRPr>
          </a:p>
          <a:p>
            <a:pPr marL="0" lvl="0" indent="0" algn="ctr" rtl="0">
              <a:lnSpc>
                <a:spcPct val="115000"/>
              </a:lnSpc>
              <a:spcBef>
                <a:spcPts val="1000"/>
              </a:spcBef>
              <a:spcAft>
                <a:spcPts val="0"/>
              </a:spcAft>
              <a:buSzPts val="2800"/>
              <a:buNone/>
            </a:pPr>
            <a:endParaRPr>
              <a:solidFill>
                <a:srgbClr val="3F3F3F"/>
              </a:solidFill>
            </a:endParaRPr>
          </a:p>
        </p:txBody>
      </p:sp>
      <p:grpSp>
        <p:nvGrpSpPr>
          <p:cNvPr id="1007" name="Google Shape;1007;g7574fcc975_0_1"/>
          <p:cNvGrpSpPr/>
          <p:nvPr/>
        </p:nvGrpSpPr>
        <p:grpSpPr>
          <a:xfrm>
            <a:off x="1380833" y="2917610"/>
            <a:ext cx="13383907" cy="2887442"/>
            <a:chOff x="1293749" y="2917610"/>
            <a:chExt cx="13383907" cy="2887442"/>
          </a:xfrm>
        </p:grpSpPr>
        <p:sp>
          <p:nvSpPr>
            <p:cNvPr id="1008" name="Google Shape;1008;g7574fcc975_0_1"/>
            <p:cNvSpPr/>
            <p:nvPr/>
          </p:nvSpPr>
          <p:spPr>
            <a:xfrm>
              <a:off x="4846404" y="2970231"/>
              <a:ext cx="2834820" cy="2834821"/>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Maven project</a:t>
              </a:r>
              <a:endParaRPr sz="2200" b="0" i="0" u="none" strike="noStrike" cap="none">
                <a:solidFill>
                  <a:srgbClr val="3F3F3F"/>
                </a:solidFill>
                <a:latin typeface="Open Sans"/>
                <a:ea typeface="Open Sans"/>
                <a:cs typeface="Open Sans"/>
                <a:sym typeface="Open Sans"/>
              </a:endParaRPr>
            </a:p>
          </p:txBody>
        </p:sp>
        <p:sp>
          <p:nvSpPr>
            <p:cNvPr id="1009" name="Google Shape;1009;g7574fcc975_0_1"/>
            <p:cNvSpPr/>
            <p:nvPr/>
          </p:nvSpPr>
          <p:spPr>
            <a:xfrm>
              <a:off x="1293749" y="2970231"/>
              <a:ext cx="2834820" cy="2834821"/>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Freestyle software project</a:t>
              </a:r>
              <a:endParaRPr sz="2200" b="0" i="0" u="none" strike="noStrike" cap="none">
                <a:solidFill>
                  <a:srgbClr val="3F3F3F"/>
                </a:solidFill>
                <a:latin typeface="Open Sans"/>
                <a:ea typeface="Open Sans"/>
                <a:cs typeface="Open Sans"/>
                <a:sym typeface="Open Sans"/>
              </a:endParaRPr>
            </a:p>
          </p:txBody>
        </p:sp>
        <p:sp>
          <p:nvSpPr>
            <p:cNvPr id="1010" name="Google Shape;1010;g7574fcc975_0_1"/>
            <p:cNvSpPr/>
            <p:nvPr/>
          </p:nvSpPr>
          <p:spPr>
            <a:xfrm>
              <a:off x="8420443" y="2917610"/>
              <a:ext cx="2834820" cy="2834821"/>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External job</a:t>
              </a:r>
              <a:endParaRPr sz="2200" b="0" i="0" u="none" strike="noStrike" cap="none">
                <a:solidFill>
                  <a:srgbClr val="3F3F3F"/>
                </a:solidFill>
                <a:latin typeface="Open Sans"/>
                <a:ea typeface="Open Sans"/>
                <a:cs typeface="Open Sans"/>
                <a:sym typeface="Open Sans"/>
              </a:endParaRPr>
            </a:p>
          </p:txBody>
        </p:sp>
        <p:sp>
          <p:nvSpPr>
            <p:cNvPr id="1011" name="Google Shape;1011;g7574fcc975_0_1"/>
            <p:cNvSpPr/>
            <p:nvPr/>
          </p:nvSpPr>
          <p:spPr>
            <a:xfrm>
              <a:off x="11842956" y="2943983"/>
              <a:ext cx="2834700" cy="2834700"/>
            </a:xfrm>
            <a:prstGeom prst="ellipse">
              <a:avLst/>
            </a:prstGeom>
            <a:solidFill>
              <a:srgbClr val="FFFFFF"/>
            </a:solidFill>
            <a:ln w="381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Multi-configuration job</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1012" name="Google Shape;1012;g7574fcc975_0_1"/>
          <p:cNvPicPr preferRelativeResize="0"/>
          <p:nvPr/>
        </p:nvPicPr>
        <p:blipFill rotWithShape="1">
          <a:blip r:embed="rId3">
            <a:alphaModFix/>
          </a:blip>
          <a:srcRect t="6807" b="6798"/>
          <a:stretch/>
        </p:blipFill>
        <p:spPr>
          <a:xfrm>
            <a:off x="5794207" y="917575"/>
            <a:ext cx="4909989" cy="910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g7574fcc975_0_94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Using Jenkins with Other Languages</a:t>
            </a:r>
            <a:endParaRPr/>
          </a:p>
        </p:txBody>
      </p:sp>
      <p:sp>
        <p:nvSpPr>
          <p:cNvPr id="1567" name="Google Shape;1567;g7574fcc975_0_949"/>
          <p:cNvSpPr/>
          <p:nvPr/>
        </p:nvSpPr>
        <p:spPr>
          <a:xfrm>
            <a:off x="5433403" y="6113602"/>
            <a:ext cx="5062503" cy="160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rgbClr val="3F3F3F"/>
                </a:solidFill>
                <a:latin typeface="Open Sans SemiBold"/>
                <a:ea typeface="Open Sans SemiBold"/>
                <a:cs typeface="Open Sans SemiBold"/>
                <a:sym typeface="Open Sans SemiBold"/>
              </a:rPr>
              <a:t>Jenkins provides excellent support for languages other than Java using Maven. A few of the more common ones are given above.</a:t>
            </a:r>
            <a:endParaRPr sz="2200" b="1" i="0" u="none" strike="noStrike" cap="none">
              <a:solidFill>
                <a:srgbClr val="3F3F3F"/>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chemeClr val="dk1"/>
              </a:buClr>
              <a:buSzPts val="1100"/>
              <a:buFont typeface="Arial"/>
              <a:buNone/>
            </a:pPr>
            <a:endParaRPr sz="2200" b="1" i="0" u="none" strike="noStrike" cap="none">
              <a:solidFill>
                <a:srgbClr val="3F3F3F"/>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SemiBold"/>
              <a:ea typeface="Open Sans SemiBold"/>
              <a:cs typeface="Open Sans SemiBold"/>
              <a:sym typeface="Open Sans SemiBold"/>
            </a:endParaRPr>
          </a:p>
        </p:txBody>
      </p:sp>
      <p:sp>
        <p:nvSpPr>
          <p:cNvPr id="1568" name="Google Shape;1568;g7574fcc975_0_949"/>
          <p:cNvSpPr/>
          <p:nvPr/>
        </p:nvSpPr>
        <p:spPr>
          <a:xfrm rot="-6462095">
            <a:off x="4194168" y="5088496"/>
            <a:ext cx="7538001" cy="7823008"/>
          </a:xfrm>
          <a:prstGeom prst="arc">
            <a:avLst>
              <a:gd name="adj1" fmla="val 18294623"/>
              <a:gd name="adj2" fmla="val 5447944"/>
            </a:avLst>
          </a:prstGeom>
          <a:noFill/>
          <a:ln w="38100"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nvGrpSpPr>
          <p:cNvPr id="1569" name="Google Shape;1569;g7574fcc975_0_949"/>
          <p:cNvGrpSpPr/>
          <p:nvPr/>
        </p:nvGrpSpPr>
        <p:grpSpPr>
          <a:xfrm>
            <a:off x="3163859" y="5213417"/>
            <a:ext cx="1689816" cy="1490446"/>
            <a:chOff x="3163081" y="5710952"/>
            <a:chExt cx="1690154" cy="1490744"/>
          </a:xfrm>
        </p:grpSpPr>
        <p:cxnSp>
          <p:nvCxnSpPr>
            <p:cNvPr id="1570" name="Google Shape;1570;g7574fcc975_0_949"/>
            <p:cNvCxnSpPr/>
            <p:nvPr/>
          </p:nvCxnSpPr>
          <p:spPr>
            <a:xfrm rot="10800000">
              <a:off x="3440235" y="6001396"/>
              <a:ext cx="1413000" cy="1200300"/>
            </a:xfrm>
            <a:prstGeom prst="straightConnector1">
              <a:avLst/>
            </a:prstGeom>
            <a:noFill/>
            <a:ln w="38100" cap="flat" cmpd="sng">
              <a:solidFill>
                <a:srgbClr val="7F7F7F"/>
              </a:solidFill>
              <a:prstDash val="solid"/>
              <a:miter lim="800000"/>
              <a:headEnd type="none" w="sm" len="sm"/>
              <a:tailEnd type="none" w="sm" len="sm"/>
            </a:ln>
          </p:spPr>
        </p:cxnSp>
        <p:sp>
          <p:nvSpPr>
            <p:cNvPr id="1571" name="Google Shape;1571;g7574fcc975_0_949"/>
            <p:cNvSpPr/>
            <p:nvPr/>
          </p:nvSpPr>
          <p:spPr>
            <a:xfrm>
              <a:off x="3163081" y="5710952"/>
              <a:ext cx="438900" cy="438900"/>
            </a:xfrm>
            <a:prstGeom prst="ellipse">
              <a:avLst/>
            </a:prstGeom>
            <a:solidFill>
              <a:srgbClr val="F5B055"/>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000000"/>
                </a:solidFill>
                <a:latin typeface="Calibri"/>
                <a:ea typeface="Calibri"/>
                <a:cs typeface="Calibri"/>
                <a:sym typeface="Calibri"/>
              </a:endParaRPr>
            </a:p>
          </p:txBody>
        </p:sp>
      </p:grpSp>
      <p:grpSp>
        <p:nvGrpSpPr>
          <p:cNvPr id="1572" name="Google Shape;1572;g7574fcc975_0_949"/>
          <p:cNvGrpSpPr/>
          <p:nvPr/>
        </p:nvGrpSpPr>
        <p:grpSpPr>
          <a:xfrm>
            <a:off x="5002111" y="3843283"/>
            <a:ext cx="1213066" cy="1769948"/>
            <a:chOff x="5001699" y="4340547"/>
            <a:chExt cx="1213309" cy="1770302"/>
          </a:xfrm>
        </p:grpSpPr>
        <p:cxnSp>
          <p:nvCxnSpPr>
            <p:cNvPr id="1573" name="Google Shape;1573;g7574fcc975_0_949"/>
            <p:cNvCxnSpPr/>
            <p:nvPr/>
          </p:nvCxnSpPr>
          <p:spPr>
            <a:xfrm rot="10800000">
              <a:off x="5286208" y="4640249"/>
              <a:ext cx="928800" cy="1470600"/>
            </a:xfrm>
            <a:prstGeom prst="straightConnector1">
              <a:avLst/>
            </a:prstGeom>
            <a:noFill/>
            <a:ln w="38100" cap="flat" cmpd="sng">
              <a:solidFill>
                <a:srgbClr val="7F7F7F"/>
              </a:solidFill>
              <a:prstDash val="solid"/>
              <a:miter lim="800000"/>
              <a:headEnd type="none" w="sm" len="sm"/>
              <a:tailEnd type="none" w="sm" len="sm"/>
            </a:ln>
          </p:spPr>
        </p:cxnSp>
        <p:sp>
          <p:nvSpPr>
            <p:cNvPr id="1574" name="Google Shape;1574;g7574fcc975_0_949"/>
            <p:cNvSpPr/>
            <p:nvPr/>
          </p:nvSpPr>
          <p:spPr>
            <a:xfrm>
              <a:off x="5001699" y="4340547"/>
              <a:ext cx="438900" cy="438900"/>
            </a:xfrm>
            <a:prstGeom prst="ellipse">
              <a:avLst/>
            </a:prstGeom>
            <a:solidFill>
              <a:srgbClr val="A5C26C"/>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000000"/>
                </a:solidFill>
                <a:latin typeface="Calibri"/>
                <a:ea typeface="Calibri"/>
                <a:cs typeface="Calibri"/>
                <a:sym typeface="Calibri"/>
              </a:endParaRPr>
            </a:p>
          </p:txBody>
        </p:sp>
      </p:grpSp>
      <p:grpSp>
        <p:nvGrpSpPr>
          <p:cNvPr id="1575" name="Google Shape;1575;g7574fcc975_0_949"/>
          <p:cNvGrpSpPr/>
          <p:nvPr/>
        </p:nvGrpSpPr>
        <p:grpSpPr>
          <a:xfrm>
            <a:off x="7743656" y="3126998"/>
            <a:ext cx="438812" cy="2047531"/>
            <a:chOff x="7743797" y="3624117"/>
            <a:chExt cx="438900" cy="2047941"/>
          </a:xfrm>
        </p:grpSpPr>
        <p:cxnSp>
          <p:nvCxnSpPr>
            <p:cNvPr id="1576" name="Google Shape;1576;g7574fcc975_0_949"/>
            <p:cNvCxnSpPr/>
            <p:nvPr/>
          </p:nvCxnSpPr>
          <p:spPr>
            <a:xfrm rot="10800000">
              <a:off x="7975600" y="3934758"/>
              <a:ext cx="0" cy="1737300"/>
            </a:xfrm>
            <a:prstGeom prst="straightConnector1">
              <a:avLst/>
            </a:prstGeom>
            <a:noFill/>
            <a:ln w="38100" cap="flat" cmpd="sng">
              <a:solidFill>
                <a:srgbClr val="7F7F7F"/>
              </a:solidFill>
              <a:prstDash val="solid"/>
              <a:miter lim="800000"/>
              <a:headEnd type="none" w="sm" len="sm"/>
              <a:tailEnd type="none" w="sm" len="sm"/>
            </a:ln>
          </p:spPr>
        </p:cxnSp>
        <p:sp>
          <p:nvSpPr>
            <p:cNvPr id="1577" name="Google Shape;1577;g7574fcc975_0_949"/>
            <p:cNvSpPr/>
            <p:nvPr/>
          </p:nvSpPr>
          <p:spPr>
            <a:xfrm>
              <a:off x="7743797" y="3624117"/>
              <a:ext cx="438900" cy="438900"/>
            </a:xfrm>
            <a:prstGeom prst="ellipse">
              <a:avLst/>
            </a:prstGeom>
            <a:solidFill>
              <a:srgbClr val="9CB4E0"/>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000000"/>
                </a:solidFill>
                <a:latin typeface="Calibri"/>
                <a:ea typeface="Calibri"/>
                <a:cs typeface="Calibri"/>
                <a:sym typeface="Calibri"/>
              </a:endParaRPr>
            </a:p>
          </p:txBody>
        </p:sp>
      </p:grpSp>
      <p:grpSp>
        <p:nvGrpSpPr>
          <p:cNvPr id="1578" name="Google Shape;1578;g7574fcc975_0_949"/>
          <p:cNvGrpSpPr/>
          <p:nvPr/>
        </p:nvGrpSpPr>
        <p:grpSpPr>
          <a:xfrm>
            <a:off x="9784801" y="3683456"/>
            <a:ext cx="1101791" cy="1891683"/>
            <a:chOff x="9785350" y="4180688"/>
            <a:chExt cx="1102011" cy="1892061"/>
          </a:xfrm>
        </p:grpSpPr>
        <p:cxnSp>
          <p:nvCxnSpPr>
            <p:cNvPr id="1579" name="Google Shape;1579;g7574fcc975_0_949"/>
            <p:cNvCxnSpPr/>
            <p:nvPr/>
          </p:nvCxnSpPr>
          <p:spPr>
            <a:xfrm rot="10800000" flipH="1">
              <a:off x="9785350" y="4524449"/>
              <a:ext cx="814800" cy="1548300"/>
            </a:xfrm>
            <a:prstGeom prst="straightConnector1">
              <a:avLst/>
            </a:prstGeom>
            <a:noFill/>
            <a:ln w="38100" cap="flat" cmpd="sng">
              <a:solidFill>
                <a:srgbClr val="7F7F7F"/>
              </a:solidFill>
              <a:prstDash val="solid"/>
              <a:miter lim="800000"/>
              <a:headEnd type="none" w="sm" len="sm"/>
              <a:tailEnd type="none" w="sm" len="sm"/>
            </a:ln>
          </p:spPr>
        </p:cxnSp>
        <p:sp>
          <p:nvSpPr>
            <p:cNvPr id="1580" name="Google Shape;1580;g7574fcc975_0_949"/>
            <p:cNvSpPr/>
            <p:nvPr/>
          </p:nvSpPr>
          <p:spPr>
            <a:xfrm>
              <a:off x="10448461" y="4180688"/>
              <a:ext cx="438900" cy="438900"/>
            </a:xfrm>
            <a:prstGeom prst="ellipse">
              <a:avLst/>
            </a:prstGeom>
            <a:solidFill>
              <a:srgbClr val="D96172"/>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000000"/>
                </a:solidFill>
                <a:latin typeface="Calibri"/>
                <a:ea typeface="Calibri"/>
                <a:cs typeface="Calibri"/>
                <a:sym typeface="Calibri"/>
              </a:endParaRPr>
            </a:p>
          </p:txBody>
        </p:sp>
      </p:grpSp>
      <p:grpSp>
        <p:nvGrpSpPr>
          <p:cNvPr id="1581" name="Google Shape;1581;g7574fcc975_0_949"/>
          <p:cNvGrpSpPr/>
          <p:nvPr/>
        </p:nvGrpSpPr>
        <p:grpSpPr>
          <a:xfrm>
            <a:off x="11173676" y="5185640"/>
            <a:ext cx="1512950" cy="1537269"/>
            <a:chOff x="11174498" y="5683170"/>
            <a:chExt cx="1513253" cy="1537577"/>
          </a:xfrm>
        </p:grpSpPr>
        <p:cxnSp>
          <p:nvCxnSpPr>
            <p:cNvPr id="1582" name="Google Shape;1582;g7574fcc975_0_949"/>
            <p:cNvCxnSpPr/>
            <p:nvPr/>
          </p:nvCxnSpPr>
          <p:spPr>
            <a:xfrm rot="10800000" flipH="1">
              <a:off x="11174498" y="6001547"/>
              <a:ext cx="1204800" cy="1219200"/>
            </a:xfrm>
            <a:prstGeom prst="straightConnector1">
              <a:avLst/>
            </a:prstGeom>
            <a:noFill/>
            <a:ln w="38100" cap="flat" cmpd="sng">
              <a:solidFill>
                <a:srgbClr val="7F7F7F"/>
              </a:solidFill>
              <a:prstDash val="solid"/>
              <a:miter lim="800000"/>
              <a:headEnd type="none" w="sm" len="sm"/>
              <a:tailEnd type="none" w="sm" len="sm"/>
            </a:ln>
          </p:spPr>
        </p:cxnSp>
        <p:sp>
          <p:nvSpPr>
            <p:cNvPr id="1583" name="Google Shape;1583;g7574fcc975_0_949"/>
            <p:cNvSpPr/>
            <p:nvPr/>
          </p:nvSpPr>
          <p:spPr>
            <a:xfrm>
              <a:off x="12248851" y="5683170"/>
              <a:ext cx="438900" cy="438900"/>
            </a:xfrm>
            <a:prstGeom prst="ellipse">
              <a:avLst/>
            </a:prstGeom>
            <a:solidFill>
              <a:srgbClr val="5D7391"/>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1" i="0" u="none" strike="noStrike" cap="none">
                <a:solidFill>
                  <a:srgbClr val="000000"/>
                </a:solidFill>
                <a:latin typeface="Calibri"/>
                <a:ea typeface="Calibri"/>
                <a:cs typeface="Calibri"/>
                <a:sym typeface="Calibri"/>
              </a:endParaRPr>
            </a:p>
          </p:txBody>
        </p:sp>
      </p:grpSp>
      <p:sp>
        <p:nvSpPr>
          <p:cNvPr id="1584" name="Google Shape;1584;g7574fcc975_0_949"/>
          <p:cNvSpPr/>
          <p:nvPr/>
        </p:nvSpPr>
        <p:spPr>
          <a:xfrm>
            <a:off x="1583021" y="4813967"/>
            <a:ext cx="1890600" cy="47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Grails</a:t>
            </a:r>
            <a:endParaRPr sz="2200" b="0" i="0" u="none" strike="noStrike" cap="none">
              <a:solidFill>
                <a:srgbClr val="3F3F3F"/>
              </a:solidFill>
              <a:latin typeface="Arial"/>
              <a:ea typeface="Arial"/>
              <a:cs typeface="Arial"/>
              <a:sym typeface="Arial"/>
            </a:endParaRPr>
          </a:p>
        </p:txBody>
      </p:sp>
      <p:sp>
        <p:nvSpPr>
          <p:cNvPr id="1585" name="Google Shape;1585;g7574fcc975_0_949"/>
          <p:cNvSpPr/>
          <p:nvPr/>
        </p:nvSpPr>
        <p:spPr>
          <a:xfrm>
            <a:off x="3723875" y="3371702"/>
            <a:ext cx="1661400" cy="47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Gradle</a:t>
            </a:r>
            <a:endParaRPr sz="2200" b="0" i="0" u="none" strike="noStrike" cap="none">
              <a:solidFill>
                <a:srgbClr val="3F3F3F"/>
              </a:solidFill>
              <a:latin typeface="Arial"/>
              <a:ea typeface="Arial"/>
              <a:cs typeface="Arial"/>
              <a:sym typeface="Arial"/>
            </a:endParaRPr>
          </a:p>
        </p:txBody>
      </p:sp>
      <p:sp>
        <p:nvSpPr>
          <p:cNvPr id="1586" name="Google Shape;1586;g7574fcc975_0_949"/>
          <p:cNvSpPr/>
          <p:nvPr/>
        </p:nvSpPr>
        <p:spPr>
          <a:xfrm>
            <a:off x="6517781" y="2151890"/>
            <a:ext cx="2890800" cy="8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Visual Studio MSBuild</a:t>
            </a:r>
            <a:endParaRPr sz="2200" b="0" i="0" u="none" strike="noStrike" cap="none">
              <a:solidFill>
                <a:srgbClr val="3F3F3F"/>
              </a:solidFill>
              <a:latin typeface="Arial"/>
              <a:ea typeface="Arial"/>
              <a:cs typeface="Arial"/>
              <a:sym typeface="Arial"/>
            </a:endParaRPr>
          </a:p>
        </p:txBody>
      </p:sp>
      <p:sp>
        <p:nvSpPr>
          <p:cNvPr id="1587" name="Google Shape;1587;g7574fcc975_0_949"/>
          <p:cNvSpPr/>
          <p:nvPr/>
        </p:nvSpPr>
        <p:spPr>
          <a:xfrm>
            <a:off x="9784803" y="3371715"/>
            <a:ext cx="3046800" cy="8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NAnt</a:t>
            </a:r>
            <a:endParaRPr sz="2200" b="0" i="0" u="none" strike="noStrike" cap="none">
              <a:solidFill>
                <a:srgbClr val="3F3F3F"/>
              </a:solidFill>
              <a:latin typeface="Arial"/>
              <a:ea typeface="Arial"/>
              <a:cs typeface="Arial"/>
              <a:sym typeface="Arial"/>
            </a:endParaRPr>
          </a:p>
        </p:txBody>
      </p:sp>
      <p:sp>
        <p:nvSpPr>
          <p:cNvPr id="1588" name="Google Shape;1588;g7574fcc975_0_949"/>
          <p:cNvSpPr/>
          <p:nvPr/>
        </p:nvSpPr>
        <p:spPr>
          <a:xfrm>
            <a:off x="12488923" y="4624953"/>
            <a:ext cx="1968900" cy="8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Ruby on Rails</a:t>
            </a:r>
            <a:endParaRPr sz="2200" b="0" i="0" u="none" strike="noStrike" cap="none">
              <a:solidFill>
                <a:srgbClr val="3F3F3F"/>
              </a:solidFill>
              <a:latin typeface="Arial"/>
              <a:ea typeface="Arial"/>
              <a:cs typeface="Arial"/>
              <a:sym typeface="Arial"/>
            </a:endParaRPr>
          </a:p>
        </p:txBody>
      </p:sp>
      <p:pic>
        <p:nvPicPr>
          <p:cNvPr id="1589" name="Google Shape;1589;g7574fcc975_0_949"/>
          <p:cNvPicPr preferRelativeResize="0"/>
          <p:nvPr/>
        </p:nvPicPr>
        <p:blipFill rotWithShape="1">
          <a:blip r:embed="rId3">
            <a:alphaModFix/>
          </a:blip>
          <a:srcRect t="6807" b="6798"/>
          <a:stretch/>
        </p:blipFill>
        <p:spPr>
          <a:xfrm>
            <a:off x="3528422" y="917575"/>
            <a:ext cx="9568182" cy="91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16"/>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Building Projects with Grails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g7574fcc975_0_97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Projects with Grails</a:t>
            </a:r>
            <a:endParaRPr/>
          </a:p>
        </p:txBody>
      </p:sp>
      <p:sp>
        <p:nvSpPr>
          <p:cNvPr id="1600" name="Google Shape;1600;g7574fcc975_0_978"/>
          <p:cNvSpPr/>
          <p:nvPr/>
        </p:nvSpPr>
        <p:spPr>
          <a:xfrm>
            <a:off x="-1027112" y="2454051"/>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01" name="Google Shape;1601;g7574fcc975_0_978"/>
          <p:cNvSpPr/>
          <p:nvPr/>
        </p:nvSpPr>
        <p:spPr>
          <a:xfrm>
            <a:off x="2104262" y="2582079"/>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602" name="Google Shape;1602;g7574fcc975_0_978"/>
          <p:cNvSpPr/>
          <p:nvPr/>
        </p:nvSpPr>
        <p:spPr>
          <a:xfrm>
            <a:off x="2104262" y="6284579"/>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603" name="Google Shape;1603;g7574fcc975_0_978"/>
          <p:cNvSpPr/>
          <p:nvPr/>
        </p:nvSpPr>
        <p:spPr>
          <a:xfrm>
            <a:off x="3014192" y="3663844"/>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604" name="Google Shape;1604;g7574fcc975_0_978"/>
          <p:cNvSpPr/>
          <p:nvPr/>
        </p:nvSpPr>
        <p:spPr>
          <a:xfrm>
            <a:off x="2996369" y="5182031"/>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605" name="Google Shape;1605;g7574fcc975_0_978"/>
          <p:cNvSpPr txBox="1"/>
          <p:nvPr/>
        </p:nvSpPr>
        <p:spPr>
          <a:xfrm>
            <a:off x="2861943" y="2269100"/>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Grails is an open source dynamic web application framework built on Groovy and other open source Java frameworks, like Spring and Hibernate.</a:t>
            </a:r>
            <a:endParaRPr sz="2200" b="0" i="0" u="none" strike="noStrike" cap="none">
              <a:solidFill>
                <a:srgbClr val="3F3F3F"/>
              </a:solidFill>
              <a:latin typeface="Open Sans"/>
              <a:ea typeface="Open Sans"/>
              <a:cs typeface="Open Sans"/>
              <a:sym typeface="Open Sans"/>
            </a:endParaRPr>
          </a:p>
        </p:txBody>
      </p:sp>
      <p:sp>
        <p:nvSpPr>
          <p:cNvPr id="1606" name="Google Shape;1606;g7574fcc975_0_978"/>
          <p:cNvSpPr txBox="1"/>
          <p:nvPr/>
        </p:nvSpPr>
        <p:spPr>
          <a:xfrm>
            <a:off x="3648836" y="3689762"/>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Jenkins provides excellent support for Grails builds with the Jenkins Grails plugin.</a:t>
            </a:r>
            <a:endParaRPr sz="2200" b="0" i="0" u="none" strike="noStrike" cap="none">
              <a:solidFill>
                <a:srgbClr val="3F3F3F"/>
              </a:solidFill>
              <a:latin typeface="Open Sans"/>
              <a:ea typeface="Open Sans"/>
              <a:cs typeface="Open Sans"/>
              <a:sym typeface="Open Sans"/>
            </a:endParaRPr>
          </a:p>
        </p:txBody>
      </p:sp>
      <p:sp>
        <p:nvSpPr>
          <p:cNvPr id="1607" name="Google Shape;1607;g7574fcc975_0_978"/>
          <p:cNvSpPr txBox="1"/>
          <p:nvPr/>
        </p:nvSpPr>
        <p:spPr>
          <a:xfrm>
            <a:off x="3648836" y="5003020"/>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The Grails plugin adds the Build with Grails build step, which lets you build your Grails application.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608" name="Google Shape;1608;g7574fcc975_0_978"/>
          <p:cNvSpPr txBox="1"/>
          <p:nvPr/>
        </p:nvSpPr>
        <p:spPr>
          <a:xfrm>
            <a:off x="2861943" y="6277689"/>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Provide the Grails target you want to execute. Unlike the command line, several targets can be executed with the same command. </a:t>
            </a:r>
            <a:endParaRPr sz="2200" b="0" i="0" u="none" strike="noStrike" cap="none">
              <a:solidFill>
                <a:srgbClr val="3F3F3F"/>
              </a:solidFill>
              <a:latin typeface="Open Sans"/>
              <a:ea typeface="Open Sans"/>
              <a:cs typeface="Open Sans"/>
              <a:sym typeface="Open Sans"/>
            </a:endParaRPr>
          </a:p>
        </p:txBody>
      </p:sp>
      <p:pic>
        <p:nvPicPr>
          <p:cNvPr id="1609" name="Google Shape;1609;g7574fcc975_0_978"/>
          <p:cNvPicPr preferRelativeResize="0"/>
          <p:nvPr/>
        </p:nvPicPr>
        <p:blipFill rotWithShape="1">
          <a:blip r:embed="rId3">
            <a:alphaModFix/>
          </a:blip>
          <a:srcRect/>
          <a:stretch/>
        </p:blipFill>
        <p:spPr>
          <a:xfrm>
            <a:off x="1154280" y="3838526"/>
            <a:ext cx="1646840" cy="1646840"/>
          </a:xfrm>
          <a:prstGeom prst="rect">
            <a:avLst/>
          </a:prstGeom>
          <a:noFill/>
          <a:ln>
            <a:noFill/>
          </a:ln>
        </p:spPr>
      </p:pic>
      <p:pic>
        <p:nvPicPr>
          <p:cNvPr id="1610" name="Google Shape;1610;g7574fcc975_0_978"/>
          <p:cNvPicPr preferRelativeResize="0"/>
          <p:nvPr/>
        </p:nvPicPr>
        <p:blipFill rotWithShape="1">
          <a:blip r:embed="rId4">
            <a:alphaModFix/>
          </a:blip>
          <a:srcRect t="6807" b="6798"/>
          <a:stretch/>
        </p:blipFill>
        <p:spPr>
          <a:xfrm>
            <a:off x="4675625" y="917575"/>
            <a:ext cx="7188716" cy="91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g7401b421dd_1_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Projects with Grails</a:t>
            </a:r>
            <a:endParaRPr/>
          </a:p>
        </p:txBody>
      </p:sp>
      <p:sp>
        <p:nvSpPr>
          <p:cNvPr id="1616" name="Google Shape;1616;g7401b421dd_1_4"/>
          <p:cNvSpPr txBox="1">
            <a:spLocks noGrp="1"/>
          </p:cNvSpPr>
          <p:nvPr>
            <p:ph type="body" idx="1"/>
          </p:nvPr>
        </p:nvSpPr>
        <p:spPr>
          <a:xfrm>
            <a:off x="2210659" y="1351100"/>
            <a:ext cx="11834682" cy="11376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The screenshot below shows creating a freestyle build job with the Jenkins Grails plugin:</a:t>
            </a:r>
            <a:endParaRPr>
              <a:solidFill>
                <a:srgbClr val="434343"/>
              </a:solidFill>
            </a:endParaRPr>
          </a:p>
        </p:txBody>
      </p:sp>
      <p:pic>
        <p:nvPicPr>
          <p:cNvPr id="1617" name="Google Shape;1617;g7401b421dd_1_4"/>
          <p:cNvPicPr preferRelativeResize="0"/>
          <p:nvPr/>
        </p:nvPicPr>
        <p:blipFill rotWithShape="1">
          <a:blip r:embed="rId3">
            <a:alphaModFix/>
          </a:blip>
          <a:srcRect/>
          <a:stretch/>
        </p:blipFill>
        <p:spPr>
          <a:xfrm>
            <a:off x="4304308" y="2552192"/>
            <a:ext cx="7647384" cy="5240707"/>
          </a:xfrm>
          <a:prstGeom prst="rect">
            <a:avLst/>
          </a:prstGeom>
          <a:noFill/>
          <a:ln>
            <a:noFill/>
          </a:ln>
        </p:spPr>
      </p:pic>
      <p:pic>
        <p:nvPicPr>
          <p:cNvPr id="1618" name="Google Shape;1618;g7401b421dd_1_4"/>
          <p:cNvPicPr preferRelativeResize="0"/>
          <p:nvPr/>
        </p:nvPicPr>
        <p:blipFill rotWithShape="1">
          <a:blip r:embed="rId4">
            <a:alphaModFix/>
          </a:blip>
          <a:srcRect t="6807" b="6798"/>
          <a:stretch/>
        </p:blipFill>
        <p:spPr>
          <a:xfrm>
            <a:off x="4675625" y="917575"/>
            <a:ext cx="7188716" cy="91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7"/>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Building Projects with Gradle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g7574fcc975_0_100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Projects with Gradle</a:t>
            </a:r>
            <a:endParaRPr/>
          </a:p>
        </p:txBody>
      </p:sp>
      <p:sp>
        <p:nvSpPr>
          <p:cNvPr id="1629" name="Google Shape;1629;g7574fcc975_0_1001"/>
          <p:cNvSpPr/>
          <p:nvPr/>
        </p:nvSpPr>
        <p:spPr>
          <a:xfrm>
            <a:off x="-1027114" y="2412488"/>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0" name="Google Shape;1630;g7574fcc975_0_1001"/>
          <p:cNvSpPr/>
          <p:nvPr/>
        </p:nvSpPr>
        <p:spPr>
          <a:xfrm>
            <a:off x="2104260" y="2540516"/>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631" name="Google Shape;1631;g7574fcc975_0_1001"/>
          <p:cNvSpPr/>
          <p:nvPr/>
        </p:nvSpPr>
        <p:spPr>
          <a:xfrm>
            <a:off x="2104260" y="6243016"/>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632" name="Google Shape;1632;g7574fcc975_0_1001"/>
          <p:cNvSpPr/>
          <p:nvPr/>
        </p:nvSpPr>
        <p:spPr>
          <a:xfrm>
            <a:off x="3014190" y="3622281"/>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633" name="Google Shape;1633;g7574fcc975_0_1001"/>
          <p:cNvSpPr/>
          <p:nvPr/>
        </p:nvSpPr>
        <p:spPr>
          <a:xfrm>
            <a:off x="2996367" y="5140468"/>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634" name="Google Shape;1634;g7574fcc975_0_1001"/>
          <p:cNvSpPr txBox="1"/>
          <p:nvPr/>
        </p:nvSpPr>
        <p:spPr>
          <a:xfrm>
            <a:off x="2861941" y="2227537"/>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Gradle is a relatively new open source build tool for the Java Virtual Machine compared to Ant and Maven. </a:t>
            </a:r>
            <a:endParaRPr sz="2200" b="0" i="0" u="none" strike="noStrike" cap="none">
              <a:solidFill>
                <a:srgbClr val="3F3F3F"/>
              </a:solidFill>
              <a:latin typeface="Open Sans"/>
              <a:ea typeface="Open Sans"/>
              <a:cs typeface="Open Sans"/>
              <a:sym typeface="Open Sans"/>
            </a:endParaRPr>
          </a:p>
        </p:txBody>
      </p:sp>
      <p:sp>
        <p:nvSpPr>
          <p:cNvPr id="1635" name="Google Shape;1635;g7574fcc975_0_1001"/>
          <p:cNvSpPr txBox="1"/>
          <p:nvPr/>
        </p:nvSpPr>
        <p:spPr>
          <a:xfrm>
            <a:off x="3648834" y="3648199"/>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Build scripts for Gradle are written in a Domain Specific Language (DSL) based on Groovy. </a:t>
            </a:r>
            <a:endParaRPr sz="2200" b="0" i="0" u="none" strike="noStrike" cap="none">
              <a:solidFill>
                <a:srgbClr val="3F3F3F"/>
              </a:solidFill>
              <a:latin typeface="Open Sans"/>
              <a:ea typeface="Open Sans"/>
              <a:cs typeface="Open Sans"/>
              <a:sym typeface="Open Sans"/>
            </a:endParaRPr>
          </a:p>
        </p:txBody>
      </p:sp>
      <p:sp>
        <p:nvSpPr>
          <p:cNvPr id="1636" name="Google Shape;1636;g7574fcc975_0_1001"/>
          <p:cNvSpPr txBox="1"/>
          <p:nvPr/>
        </p:nvSpPr>
        <p:spPr>
          <a:xfrm>
            <a:off x="3648834" y="4961457"/>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Gradle implements convention over configuration, allows direct access to Ant tasks, and uses Maven-like declarative dependency management.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637" name="Google Shape;1637;g7574fcc975_0_1001"/>
          <p:cNvSpPr txBox="1"/>
          <p:nvPr/>
        </p:nvSpPr>
        <p:spPr>
          <a:xfrm>
            <a:off x="2861941" y="6236126"/>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There are two different ways to run your Gradle builds with Jenkins: </a:t>
            </a:r>
            <a:r>
              <a:rPr lang="en-US" sz="2200" b="1" i="0" u="none" strike="noStrike" cap="none">
                <a:solidFill>
                  <a:srgbClr val="3F3F3F"/>
                </a:solidFill>
                <a:latin typeface="Open Sans"/>
                <a:ea typeface="Open Sans"/>
                <a:cs typeface="Open Sans"/>
                <a:sym typeface="Open Sans"/>
              </a:rPr>
              <a:t>The Gradle plugin for Jenkins</a:t>
            </a:r>
            <a:r>
              <a:rPr lang="en-US" sz="2200" b="0" i="0" u="none" strike="noStrike" cap="none">
                <a:solidFill>
                  <a:srgbClr val="3F3F3F"/>
                </a:solidFill>
                <a:latin typeface="Open Sans"/>
                <a:ea typeface="Open Sans"/>
                <a:cs typeface="Open Sans"/>
                <a:sym typeface="Open Sans"/>
              </a:rPr>
              <a:t> and </a:t>
            </a:r>
            <a:r>
              <a:rPr lang="en-US" sz="2200" b="1" i="0" u="none" strike="noStrike" cap="none">
                <a:solidFill>
                  <a:srgbClr val="3F3F3F"/>
                </a:solidFill>
                <a:latin typeface="Open Sans"/>
                <a:ea typeface="Open Sans"/>
                <a:cs typeface="Open Sans"/>
                <a:sym typeface="Open Sans"/>
              </a:rPr>
              <a:t>the Gradle wrapper functionality</a:t>
            </a: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p:txBody>
      </p:sp>
      <p:pic>
        <p:nvPicPr>
          <p:cNvPr id="1638" name="Google Shape;1638;g7574fcc975_0_1001"/>
          <p:cNvPicPr preferRelativeResize="0"/>
          <p:nvPr/>
        </p:nvPicPr>
        <p:blipFill rotWithShape="1">
          <a:blip r:embed="rId3">
            <a:alphaModFix/>
          </a:blip>
          <a:srcRect/>
          <a:stretch/>
        </p:blipFill>
        <p:spPr>
          <a:xfrm>
            <a:off x="839853" y="3720763"/>
            <a:ext cx="2386421" cy="1646840"/>
          </a:xfrm>
          <a:prstGeom prst="rect">
            <a:avLst/>
          </a:prstGeom>
          <a:noFill/>
          <a:ln>
            <a:noFill/>
          </a:ln>
        </p:spPr>
      </p:pic>
      <p:pic>
        <p:nvPicPr>
          <p:cNvPr id="1639" name="Google Shape;1639;g7574fcc975_0_1001"/>
          <p:cNvPicPr preferRelativeResize="0"/>
          <p:nvPr/>
        </p:nvPicPr>
        <p:blipFill rotWithShape="1">
          <a:blip r:embed="rId4">
            <a:alphaModFix/>
          </a:blip>
          <a:srcRect t="6807" b="6798"/>
          <a:stretch/>
        </p:blipFill>
        <p:spPr>
          <a:xfrm>
            <a:off x="4675625" y="917575"/>
            <a:ext cx="7188716" cy="91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g7574fcc975_0_111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The Gradle Plugin For Jenkins</a:t>
            </a:r>
            <a:endParaRPr/>
          </a:p>
        </p:txBody>
      </p:sp>
      <p:grpSp>
        <p:nvGrpSpPr>
          <p:cNvPr id="1645" name="Google Shape;1645;g7574fcc975_0_1117"/>
          <p:cNvGrpSpPr/>
          <p:nvPr/>
        </p:nvGrpSpPr>
        <p:grpSpPr>
          <a:xfrm>
            <a:off x="2290959" y="1793521"/>
            <a:ext cx="11733036" cy="1082484"/>
            <a:chOff x="3314713" y="2356855"/>
            <a:chExt cx="11549400" cy="1725900"/>
          </a:xfrm>
        </p:grpSpPr>
        <p:sp>
          <p:nvSpPr>
            <p:cNvPr id="1646" name="Google Shape;1646;g7574fcc975_0_1117"/>
            <p:cNvSpPr/>
            <p:nvPr/>
          </p:nvSpPr>
          <p:spPr>
            <a:xfrm>
              <a:off x="3314713" y="2356855"/>
              <a:ext cx="11549400" cy="1725900"/>
            </a:xfrm>
            <a:prstGeom prst="homePlate">
              <a:avLst>
                <a:gd name="adj" fmla="val 50000"/>
              </a:avLst>
            </a:prstGeom>
            <a:solidFill>
              <a:srgbClr val="DBE6C4"/>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647" name="Google Shape;1647;g7574fcc975_0_1117"/>
            <p:cNvSpPr txBox="1"/>
            <p:nvPr/>
          </p:nvSpPr>
          <p:spPr>
            <a:xfrm>
              <a:off x="3791777" y="2759136"/>
              <a:ext cx="10181100" cy="1277400"/>
            </a:xfrm>
            <a:prstGeom prst="rect">
              <a:avLst/>
            </a:prstGeom>
            <a:solidFill>
              <a:srgbClr val="DBE6C4"/>
            </a:solid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Gradle plugin for Jenkins can be installed from the </a:t>
              </a:r>
              <a:r>
                <a:rPr lang="en-US" sz="2200" b="0" i="1" u="none" strike="noStrike" cap="none">
                  <a:solidFill>
                    <a:srgbClr val="434343"/>
                  </a:solidFill>
                  <a:latin typeface="Open Sans"/>
                  <a:ea typeface="Open Sans"/>
                  <a:cs typeface="Open Sans"/>
                  <a:sym typeface="Open Sans"/>
                </a:rPr>
                <a:t>Manage Plugins</a:t>
              </a:r>
              <a:r>
                <a:rPr lang="en-US" sz="2200" b="0" i="0" u="none" strike="noStrike" cap="none">
                  <a:solidFill>
                    <a:srgbClr val="434343"/>
                  </a:solidFill>
                  <a:latin typeface="Open Sans"/>
                  <a:ea typeface="Open Sans"/>
                  <a:cs typeface="Open Sans"/>
                  <a:sym typeface="Open Sans"/>
                </a:rPr>
                <a:t> page.</a:t>
              </a:r>
              <a:endParaRPr sz="2200" b="0" i="0" u="none" strike="noStrike" cap="none">
                <a:solidFill>
                  <a:srgbClr val="434343"/>
                </a:solidFill>
                <a:latin typeface="Open Sans"/>
                <a:ea typeface="Open Sans"/>
                <a:cs typeface="Open Sans"/>
                <a:sym typeface="Open Sans"/>
              </a:endParaRPr>
            </a:p>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grpSp>
      <p:grpSp>
        <p:nvGrpSpPr>
          <p:cNvPr id="1648" name="Google Shape;1648;g7574fcc975_0_1117"/>
          <p:cNvGrpSpPr/>
          <p:nvPr/>
        </p:nvGrpSpPr>
        <p:grpSpPr>
          <a:xfrm>
            <a:off x="2299440" y="2963464"/>
            <a:ext cx="11733000" cy="1082553"/>
            <a:chOff x="3233885" y="4102762"/>
            <a:chExt cx="11733000" cy="1498552"/>
          </a:xfrm>
        </p:grpSpPr>
        <p:sp>
          <p:nvSpPr>
            <p:cNvPr id="1649" name="Google Shape;1649;g7574fcc975_0_1117"/>
            <p:cNvSpPr/>
            <p:nvPr/>
          </p:nvSpPr>
          <p:spPr>
            <a:xfrm>
              <a:off x="3233885" y="4102762"/>
              <a:ext cx="11733000" cy="1489500"/>
            </a:xfrm>
            <a:prstGeom prst="homePlate">
              <a:avLst>
                <a:gd name="adj" fmla="val 50000"/>
              </a:avLst>
            </a:prstGeom>
            <a:solidFill>
              <a:srgbClr val="EBF2FA"/>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650" name="Google Shape;1650;g7574fcc975_0_1117"/>
            <p:cNvSpPr txBox="1"/>
            <p:nvPr/>
          </p:nvSpPr>
          <p:spPr>
            <a:xfrm>
              <a:off x="3715570" y="4323914"/>
              <a:ext cx="10668600" cy="1277400"/>
            </a:xfrm>
            <a:prstGeom prst="rect">
              <a:avLst/>
            </a:prstGeom>
            <a:solidFill>
              <a:srgbClr val="EBF2FA"/>
            </a:solid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Click </a:t>
              </a:r>
              <a:r>
                <a:rPr lang="en-US" sz="2200" b="0" i="1" u="none" strike="noStrike" cap="none">
                  <a:solidFill>
                    <a:srgbClr val="434343"/>
                  </a:solidFill>
                  <a:latin typeface="Open Sans"/>
                  <a:ea typeface="Open Sans"/>
                  <a:cs typeface="Open Sans"/>
                  <a:sym typeface="Open Sans"/>
                </a:rPr>
                <a:t>Install </a:t>
              </a:r>
              <a:r>
                <a:rPr lang="en-US" sz="2200" b="0" i="0" u="none" strike="noStrike" cap="none">
                  <a:solidFill>
                    <a:srgbClr val="434343"/>
                  </a:solidFill>
                  <a:latin typeface="Open Sans"/>
                  <a:ea typeface="Open Sans"/>
                  <a:cs typeface="Open Sans"/>
                  <a:sym typeface="Open Sans"/>
                </a:rPr>
                <a:t>and restart your Jenkins instance to use the Gradle plugin.</a:t>
              </a:r>
              <a:endParaRPr sz="2200" b="0" i="0" u="none" strike="noStrike" cap="none">
                <a:solidFill>
                  <a:srgbClr val="434343"/>
                </a:solidFill>
                <a:latin typeface="Open Sans"/>
                <a:ea typeface="Open Sans"/>
                <a:cs typeface="Open Sans"/>
                <a:sym typeface="Open Sans"/>
              </a:endParaRPr>
            </a:p>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grpSp>
      <p:grpSp>
        <p:nvGrpSpPr>
          <p:cNvPr id="1651" name="Google Shape;1651;g7574fcc975_0_1117"/>
          <p:cNvGrpSpPr/>
          <p:nvPr/>
        </p:nvGrpSpPr>
        <p:grpSpPr>
          <a:xfrm>
            <a:off x="2330450" y="4152050"/>
            <a:ext cx="11733052" cy="1198405"/>
            <a:chOff x="3314711" y="5707949"/>
            <a:chExt cx="11689800" cy="1505912"/>
          </a:xfrm>
        </p:grpSpPr>
        <p:sp>
          <p:nvSpPr>
            <p:cNvPr id="1652" name="Google Shape;1652;g7574fcc975_0_1117"/>
            <p:cNvSpPr/>
            <p:nvPr/>
          </p:nvSpPr>
          <p:spPr>
            <a:xfrm>
              <a:off x="3314711" y="5707949"/>
              <a:ext cx="11689800" cy="1489500"/>
            </a:xfrm>
            <a:prstGeom prst="homePlate">
              <a:avLst>
                <a:gd name="adj" fmla="val 50000"/>
              </a:avLst>
            </a:prstGeom>
            <a:solidFill>
              <a:srgbClr val="B3EBFF"/>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653" name="Google Shape;1653;g7574fcc975_0_1117"/>
            <p:cNvSpPr txBox="1"/>
            <p:nvPr/>
          </p:nvSpPr>
          <p:spPr>
            <a:xfrm>
              <a:off x="3866794" y="5936461"/>
              <a:ext cx="10476000" cy="127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Click the </a:t>
              </a:r>
              <a:r>
                <a:rPr lang="en-US" sz="2200" b="0" i="1" u="none" strike="noStrike" cap="none">
                  <a:solidFill>
                    <a:srgbClr val="434343"/>
                  </a:solidFill>
                  <a:latin typeface="Open Sans"/>
                  <a:ea typeface="Open Sans"/>
                  <a:cs typeface="Open Sans"/>
                  <a:sym typeface="Open Sans"/>
                </a:rPr>
                <a:t>Add Gradle</a:t>
              </a:r>
              <a:r>
                <a:rPr lang="en-US" sz="2200" b="0" i="0" u="none" strike="noStrike" cap="none">
                  <a:solidFill>
                    <a:srgbClr val="434343"/>
                  </a:solidFill>
                  <a:latin typeface="Open Sans"/>
                  <a:ea typeface="Open Sans"/>
                  <a:cs typeface="Open Sans"/>
                  <a:sym typeface="Open Sans"/>
                </a:rPr>
                <a:t> button to add a new Gradle installation, and enter an appropriate name.</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grpSp>
      <p:grpSp>
        <p:nvGrpSpPr>
          <p:cNvPr id="1654" name="Google Shape;1654;g7574fcc975_0_1117"/>
          <p:cNvGrpSpPr/>
          <p:nvPr/>
        </p:nvGrpSpPr>
        <p:grpSpPr>
          <a:xfrm>
            <a:off x="2314940" y="5449964"/>
            <a:ext cx="11733000" cy="1082553"/>
            <a:chOff x="3233885" y="4102762"/>
            <a:chExt cx="11733000" cy="1498552"/>
          </a:xfrm>
        </p:grpSpPr>
        <p:sp>
          <p:nvSpPr>
            <p:cNvPr id="1655" name="Google Shape;1655;g7574fcc975_0_1117"/>
            <p:cNvSpPr/>
            <p:nvPr/>
          </p:nvSpPr>
          <p:spPr>
            <a:xfrm>
              <a:off x="3233885" y="4102762"/>
              <a:ext cx="11733000" cy="1489500"/>
            </a:xfrm>
            <a:prstGeom prst="homePlate">
              <a:avLst>
                <a:gd name="adj" fmla="val 50000"/>
              </a:avLst>
            </a:prstGeom>
            <a:solidFill>
              <a:srgbClr val="EBF2FA"/>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656" name="Google Shape;1656;g7574fcc975_0_1117"/>
            <p:cNvSpPr txBox="1"/>
            <p:nvPr/>
          </p:nvSpPr>
          <p:spPr>
            <a:xfrm>
              <a:off x="3791770" y="4323914"/>
              <a:ext cx="10602600" cy="1277400"/>
            </a:xfrm>
            <a:prstGeom prst="rect">
              <a:avLst/>
            </a:prstGeom>
            <a:solidFill>
              <a:srgbClr val="EBF2FA"/>
            </a:solid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 new Gradle section will be added in the Configure System screen. </a:t>
              </a:r>
              <a:endParaRPr sz="2200" b="0" i="0" u="none" strike="noStrike" cap="none">
                <a:solidFill>
                  <a:srgbClr val="434343"/>
                </a:solidFill>
                <a:latin typeface="Open Sans"/>
                <a:ea typeface="Open Sans"/>
                <a:cs typeface="Open Sans"/>
                <a:sym typeface="Open Sans"/>
              </a:endParaRPr>
            </a:p>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grpSp>
      <p:grpSp>
        <p:nvGrpSpPr>
          <p:cNvPr id="1657" name="Google Shape;1657;g7574fcc975_0_1117"/>
          <p:cNvGrpSpPr/>
          <p:nvPr/>
        </p:nvGrpSpPr>
        <p:grpSpPr>
          <a:xfrm>
            <a:off x="2345939" y="6647232"/>
            <a:ext cx="11733052" cy="1266969"/>
            <a:chOff x="3314711" y="5707949"/>
            <a:chExt cx="11689800" cy="1489500"/>
          </a:xfrm>
        </p:grpSpPr>
        <p:sp>
          <p:nvSpPr>
            <p:cNvPr id="1658" name="Google Shape;1658;g7574fcc975_0_1117"/>
            <p:cNvSpPr/>
            <p:nvPr/>
          </p:nvSpPr>
          <p:spPr>
            <a:xfrm>
              <a:off x="3314711" y="5707949"/>
              <a:ext cx="11689800" cy="1489500"/>
            </a:xfrm>
            <a:prstGeom prst="homePlate">
              <a:avLst>
                <a:gd name="adj" fmla="val 50000"/>
              </a:avLst>
            </a:prstGeom>
            <a:solidFill>
              <a:srgbClr val="DBE6C4"/>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659" name="Google Shape;1659;g7574fcc975_0_1117"/>
            <p:cNvSpPr txBox="1"/>
            <p:nvPr/>
          </p:nvSpPr>
          <p:spPr>
            <a:xfrm>
              <a:off x="3866794" y="5732618"/>
              <a:ext cx="10637100" cy="1277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On adding a build step to a Freestyle build job, you will have a new option called </a:t>
              </a:r>
              <a:r>
                <a:rPr lang="en-US" sz="2200" b="0" i="1" u="none" strike="noStrike" cap="none">
                  <a:solidFill>
                    <a:srgbClr val="434343"/>
                  </a:solidFill>
                  <a:latin typeface="Open Sans"/>
                  <a:ea typeface="Open Sans"/>
                  <a:cs typeface="Open Sans"/>
                  <a:sym typeface="Open Sans"/>
                </a:rPr>
                <a:t>Invoke Gradle script</a:t>
              </a:r>
              <a:r>
                <a:rPr lang="en-US" sz="2200" b="0" i="0" u="none" strike="noStrike" cap="none">
                  <a:solidFill>
                    <a:srgbClr val="434343"/>
                  </a:solidFill>
                  <a:latin typeface="Open Sans"/>
                  <a:ea typeface="Open Sans"/>
                  <a:cs typeface="Open Sans"/>
                  <a:sym typeface="Open Sans"/>
                </a:rPr>
                <a:t>, which lets you add Gradle specific settings to your build job.</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grpSp>
      <p:pic>
        <p:nvPicPr>
          <p:cNvPr id="1660" name="Google Shape;1660;g7574fcc975_0_1117"/>
          <p:cNvPicPr preferRelativeResize="0"/>
          <p:nvPr/>
        </p:nvPicPr>
        <p:blipFill rotWithShape="1">
          <a:blip r:embed="rId3">
            <a:alphaModFix/>
          </a:blip>
          <a:srcRect t="6807" b="6798"/>
          <a:stretch/>
        </p:blipFill>
        <p:spPr>
          <a:xfrm>
            <a:off x="4357753" y="917575"/>
            <a:ext cx="7907588" cy="91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g7401b421dd_1_5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 Configuring the Gradle Plugin</a:t>
            </a:r>
            <a:endParaRPr/>
          </a:p>
        </p:txBody>
      </p:sp>
      <p:sp>
        <p:nvSpPr>
          <p:cNvPr id="1666" name="Google Shape;1666;g7401b421dd_1_59"/>
          <p:cNvSpPr txBox="1">
            <a:spLocks noGrp="1"/>
          </p:cNvSpPr>
          <p:nvPr>
            <p:ph type="body" idx="1"/>
          </p:nvPr>
        </p:nvSpPr>
        <p:spPr>
          <a:xfrm>
            <a:off x="2989978" y="1503500"/>
            <a:ext cx="10276045" cy="5694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434343"/>
                </a:solidFill>
              </a:rPr>
              <a:t>The screenshot below shows how to configure the Gradle plugin for Jenkins:</a:t>
            </a: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p:txBody>
      </p:sp>
      <p:pic>
        <p:nvPicPr>
          <p:cNvPr id="1667" name="Google Shape;1667;g7401b421dd_1_59"/>
          <p:cNvPicPr preferRelativeResize="0"/>
          <p:nvPr/>
        </p:nvPicPr>
        <p:blipFill rotWithShape="1">
          <a:blip r:embed="rId3">
            <a:alphaModFix/>
          </a:blip>
          <a:srcRect/>
          <a:stretch/>
        </p:blipFill>
        <p:spPr>
          <a:xfrm>
            <a:off x="2878950" y="3010975"/>
            <a:ext cx="10498000" cy="3859550"/>
          </a:xfrm>
          <a:prstGeom prst="rect">
            <a:avLst/>
          </a:prstGeom>
          <a:noFill/>
          <a:ln>
            <a:noFill/>
          </a:ln>
        </p:spPr>
      </p:pic>
      <p:pic>
        <p:nvPicPr>
          <p:cNvPr id="1668" name="Google Shape;1668;g7401b421dd_1_59"/>
          <p:cNvPicPr preferRelativeResize="0"/>
          <p:nvPr/>
        </p:nvPicPr>
        <p:blipFill rotWithShape="1">
          <a:blip r:embed="rId4">
            <a:alphaModFix/>
          </a:blip>
          <a:srcRect t="6807" b="6798"/>
          <a:stretch/>
        </p:blipFill>
        <p:spPr>
          <a:xfrm>
            <a:off x="4336971" y="917575"/>
            <a:ext cx="7907588" cy="91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18"/>
          <p:cNvSpPr txBox="1">
            <a:spLocks noGrp="1"/>
          </p:cNvSpPr>
          <p:nvPr>
            <p:ph type="title"/>
          </p:nvPr>
        </p:nvSpPr>
        <p:spPr>
          <a:xfrm>
            <a:off x="590126" y="1251404"/>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a:ea typeface="Open Sans SemiBold"/>
                <a:cs typeface="Open Sans SemiBold"/>
                <a:sym typeface="Open Sans SemiBold"/>
              </a:rPr>
              <a:t>Gradle Build</a:t>
            </a:r>
            <a:endParaRPr/>
          </a:p>
        </p:txBody>
      </p:sp>
      <p:sp>
        <p:nvSpPr>
          <p:cNvPr id="1675" name="Google Shape;1675;p18"/>
          <p:cNvSpPr txBox="1">
            <a:spLocks noGrp="1"/>
          </p:cNvSpPr>
          <p:nvPr>
            <p:ph type="body" idx="1"/>
          </p:nvPr>
        </p:nvSpPr>
        <p:spPr>
          <a:xfrm>
            <a:off x="590126" y="2301222"/>
            <a:ext cx="14539038" cy="3821283"/>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 have been asked to set up a freestyle job that build projects with Gradle in Jenkins.</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Configure Gradle plugin for Jenkins</a:t>
            </a:r>
            <a:endParaRPr/>
          </a:p>
          <a:p>
            <a:pPr marL="457200" lvl="0" indent="-368300" algn="l" rtl="0">
              <a:lnSpc>
                <a:spcPct val="150000"/>
              </a:lnSpc>
              <a:spcBef>
                <a:spcPts val="1000"/>
              </a:spcBef>
              <a:spcAft>
                <a:spcPts val="0"/>
              </a:spcAft>
              <a:buSzPts val="2200"/>
              <a:buFont typeface="Open Sans"/>
              <a:buAutoNum type="arabicPeriod"/>
            </a:pPr>
            <a:r>
              <a:rPr lang="en-US"/>
              <a:t>Create a Gradle project</a:t>
            </a:r>
            <a:endParaRPr/>
          </a:p>
          <a:p>
            <a:pPr marL="457200" lvl="0" indent="-368300" algn="l" rtl="0">
              <a:lnSpc>
                <a:spcPct val="150000"/>
              </a:lnSpc>
              <a:spcBef>
                <a:spcPts val="1000"/>
              </a:spcBef>
              <a:spcAft>
                <a:spcPts val="0"/>
              </a:spcAft>
              <a:buSzPts val="2200"/>
              <a:buFont typeface="Open Sans"/>
              <a:buAutoNum type="arabicPeriod"/>
            </a:pPr>
            <a:r>
              <a:rPr lang="en-US"/>
              <a:t>Build a project with Gradle in Jenkins</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g7574fcc975_0_102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Incremental Builds</a:t>
            </a:r>
            <a:endParaRPr/>
          </a:p>
        </p:txBody>
      </p:sp>
      <p:grpSp>
        <p:nvGrpSpPr>
          <p:cNvPr id="1681" name="Google Shape;1681;g7574fcc975_0_1022"/>
          <p:cNvGrpSpPr/>
          <p:nvPr/>
        </p:nvGrpSpPr>
        <p:grpSpPr>
          <a:xfrm>
            <a:off x="1627101" y="2157753"/>
            <a:ext cx="13754169" cy="4975749"/>
            <a:chOff x="1627101" y="2157753"/>
            <a:chExt cx="13754169" cy="4975749"/>
          </a:xfrm>
        </p:grpSpPr>
        <p:sp>
          <p:nvSpPr>
            <p:cNvPr id="1682" name="Google Shape;1682;g7574fcc975_0_1022"/>
            <p:cNvSpPr/>
            <p:nvPr/>
          </p:nvSpPr>
          <p:spPr>
            <a:xfrm>
              <a:off x="1627101" y="2444181"/>
              <a:ext cx="378600" cy="372333"/>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g7574fcc975_0_1022"/>
            <p:cNvSpPr/>
            <p:nvPr/>
          </p:nvSpPr>
          <p:spPr>
            <a:xfrm>
              <a:off x="1627101" y="3876229"/>
              <a:ext cx="378600" cy="372333"/>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g7574fcc975_0_1022"/>
            <p:cNvSpPr/>
            <p:nvPr/>
          </p:nvSpPr>
          <p:spPr>
            <a:xfrm>
              <a:off x="1627101" y="5308277"/>
              <a:ext cx="378600" cy="372333"/>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g7574fcc975_0_1022"/>
            <p:cNvSpPr/>
            <p:nvPr/>
          </p:nvSpPr>
          <p:spPr>
            <a:xfrm>
              <a:off x="1627101" y="6740324"/>
              <a:ext cx="378600" cy="372333"/>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86" name="Google Shape;1686;g7574fcc975_0_1022"/>
            <p:cNvCxnSpPr>
              <a:stCxn id="1682" idx="4"/>
              <a:endCxn id="1683" idx="0"/>
            </p:cNvCxnSpPr>
            <p:nvPr/>
          </p:nvCxnSpPr>
          <p:spPr>
            <a:xfrm>
              <a:off x="1816401" y="2816514"/>
              <a:ext cx="0" cy="1059600"/>
            </a:xfrm>
            <a:prstGeom prst="straightConnector1">
              <a:avLst/>
            </a:prstGeom>
            <a:noFill/>
            <a:ln w="19050" cap="flat" cmpd="sng">
              <a:solidFill>
                <a:srgbClr val="3F3F3F"/>
              </a:solidFill>
              <a:prstDash val="solid"/>
              <a:round/>
              <a:headEnd type="none" w="sm" len="sm"/>
              <a:tailEnd type="none" w="sm" len="sm"/>
            </a:ln>
          </p:spPr>
        </p:cxnSp>
        <p:cxnSp>
          <p:nvCxnSpPr>
            <p:cNvPr id="1687" name="Google Shape;1687;g7574fcc975_0_1022"/>
            <p:cNvCxnSpPr>
              <a:stCxn id="1683" idx="4"/>
              <a:endCxn id="1684" idx="0"/>
            </p:cNvCxnSpPr>
            <p:nvPr/>
          </p:nvCxnSpPr>
          <p:spPr>
            <a:xfrm>
              <a:off x="1816401" y="4248562"/>
              <a:ext cx="0" cy="1059600"/>
            </a:xfrm>
            <a:prstGeom prst="straightConnector1">
              <a:avLst/>
            </a:prstGeom>
            <a:noFill/>
            <a:ln w="19050" cap="flat" cmpd="sng">
              <a:solidFill>
                <a:srgbClr val="3F3F3F"/>
              </a:solidFill>
              <a:prstDash val="solid"/>
              <a:round/>
              <a:headEnd type="none" w="sm" len="sm"/>
              <a:tailEnd type="none" w="sm" len="sm"/>
            </a:ln>
          </p:spPr>
        </p:cxnSp>
        <p:cxnSp>
          <p:nvCxnSpPr>
            <p:cNvPr id="1688" name="Google Shape;1688;g7574fcc975_0_1022"/>
            <p:cNvCxnSpPr>
              <a:stCxn id="1684" idx="4"/>
              <a:endCxn id="1685" idx="0"/>
            </p:cNvCxnSpPr>
            <p:nvPr/>
          </p:nvCxnSpPr>
          <p:spPr>
            <a:xfrm>
              <a:off x="1816401" y="5680610"/>
              <a:ext cx="0" cy="1059600"/>
            </a:xfrm>
            <a:prstGeom prst="straightConnector1">
              <a:avLst/>
            </a:prstGeom>
            <a:noFill/>
            <a:ln w="19050" cap="flat" cmpd="sng">
              <a:solidFill>
                <a:srgbClr val="3F3F3F"/>
              </a:solidFill>
              <a:prstDash val="solid"/>
              <a:round/>
              <a:headEnd type="none" w="sm" len="sm"/>
              <a:tailEnd type="none" w="sm" len="sm"/>
            </a:ln>
          </p:spPr>
        </p:cxnSp>
        <p:sp>
          <p:nvSpPr>
            <p:cNvPr id="1689" name="Google Shape;1689;g7574fcc975_0_1022"/>
            <p:cNvSpPr/>
            <p:nvPr/>
          </p:nvSpPr>
          <p:spPr>
            <a:xfrm>
              <a:off x="2259832" y="2157753"/>
              <a:ext cx="13121399" cy="910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Gradle runs its builds incrementally while running a Gradle build job with unchanged sources. </a:t>
              </a:r>
              <a:endParaRPr sz="2200" b="0" i="0" u="none" strike="noStrike" cap="none">
                <a:solidFill>
                  <a:srgbClr val="3F3F3F"/>
                </a:solidFill>
                <a:latin typeface="Open Sans"/>
                <a:ea typeface="Open Sans"/>
                <a:cs typeface="Open Sans"/>
                <a:sym typeface="Open Sans"/>
              </a:endParaRPr>
            </a:p>
          </p:txBody>
        </p:sp>
        <p:sp>
          <p:nvSpPr>
            <p:cNvPr id="1690" name="Google Shape;1690;g7574fcc975_0_1022"/>
            <p:cNvSpPr/>
            <p:nvPr/>
          </p:nvSpPr>
          <p:spPr>
            <a:xfrm>
              <a:off x="2287470" y="3640651"/>
              <a:ext cx="13093801"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If the output of a Gradle task is still available and the sources haven’t changed since the last build, Gradle can skip the task execution.It marks the task as up-to-date.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691" name="Google Shape;1691;g7574fcc975_0_1022"/>
            <p:cNvSpPr/>
            <p:nvPr/>
          </p:nvSpPr>
          <p:spPr>
            <a:xfrm>
              <a:off x="2285480" y="5269002"/>
              <a:ext cx="12503099" cy="37233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This incremental build feature can decrease the duration of a running build job considerably.</a:t>
              </a:r>
              <a:endParaRPr sz="2200" b="0" i="0" u="none" strike="noStrike" cap="none">
                <a:solidFill>
                  <a:srgbClr val="3F3F3F"/>
                </a:solidFill>
                <a:latin typeface="Open Sans"/>
                <a:ea typeface="Open Sans"/>
                <a:cs typeface="Open Sans"/>
                <a:sym typeface="Open Sans"/>
              </a:endParaRPr>
            </a:p>
          </p:txBody>
        </p:sp>
        <p:sp>
          <p:nvSpPr>
            <p:cNvPr id="1692" name="Google Shape;1692;g7574fcc975_0_1022"/>
            <p:cNvSpPr/>
            <p:nvPr/>
          </p:nvSpPr>
          <p:spPr>
            <a:xfrm>
              <a:off x="2285511" y="6513064"/>
              <a:ext cx="13093793"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If Gradle evaluates the test task as up-to-date, the execution of unit tests is also skipped.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This can cause problems when running Gradle build and the Jenkins job may be marked as failed.</a:t>
              </a:r>
              <a:endParaRPr sz="2200" b="0" i="0" u="none" strike="noStrike" cap="none">
                <a:solidFill>
                  <a:srgbClr val="3F3F3F"/>
                </a:solidFill>
                <a:latin typeface="Open Sans"/>
                <a:ea typeface="Open Sans"/>
                <a:cs typeface="Open Sans"/>
                <a:sym typeface="Open Sans"/>
              </a:endParaRPr>
            </a:p>
          </p:txBody>
        </p:sp>
      </p:grpSp>
      <p:pic>
        <p:nvPicPr>
          <p:cNvPr id="1693" name="Google Shape;1693;g7574fcc975_0_1022"/>
          <p:cNvPicPr preferRelativeResize="0"/>
          <p:nvPr/>
        </p:nvPicPr>
        <p:blipFill rotWithShape="1">
          <a:blip r:embed="rId3">
            <a:alphaModFix/>
          </a:blip>
          <a:srcRect t="6807" b="6798"/>
          <a:stretch/>
        </p:blipFill>
        <p:spPr>
          <a:xfrm>
            <a:off x="5814989" y="917575"/>
            <a:ext cx="4909989" cy="9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g7574fcc975_0_1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Types of Build Jobs</a:t>
            </a:r>
            <a:endParaRPr/>
          </a:p>
        </p:txBody>
      </p:sp>
      <p:sp>
        <p:nvSpPr>
          <p:cNvPr id="1018" name="Google Shape;1018;g7574fcc975_0_18"/>
          <p:cNvSpPr/>
          <p:nvPr/>
        </p:nvSpPr>
        <p:spPr>
          <a:xfrm>
            <a:off x="2075623" y="2121075"/>
            <a:ext cx="108666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Freestyle software project:</a:t>
            </a:r>
            <a:endParaRPr sz="2200" b="0" i="0" u="none" strike="noStrike" cap="none">
              <a:solidFill>
                <a:srgbClr val="3F3F3F"/>
              </a:solidFill>
              <a:latin typeface="Open Sans"/>
              <a:ea typeface="Open Sans"/>
              <a:cs typeface="Open Sans"/>
              <a:sym typeface="Open Sans"/>
            </a:endParaRPr>
          </a:p>
        </p:txBody>
      </p:sp>
      <p:sp>
        <p:nvSpPr>
          <p:cNvPr id="1019" name="Google Shape;1019;g7574fcc975_0_18"/>
          <p:cNvSpPr txBox="1"/>
          <p:nvPr/>
        </p:nvSpPr>
        <p:spPr>
          <a:xfrm>
            <a:off x="2332805" y="2870776"/>
            <a:ext cx="7605000" cy="769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Freestyle build jobs are general-purpose build jobs.</a:t>
            </a:r>
            <a:endParaRPr/>
          </a:p>
          <a:p>
            <a:pPr marL="342900" marR="0" lvl="0" indent="-203200" algn="l" rtl="0">
              <a:lnSpc>
                <a:spcPct val="100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They  provide maximum flexibility.</a:t>
            </a:r>
            <a:endParaRPr sz="2200" b="0" i="0" u="none" strike="noStrike" cap="none">
              <a:solidFill>
                <a:srgbClr val="3F3F3F"/>
              </a:solidFill>
              <a:latin typeface="Open Sans"/>
              <a:ea typeface="Open Sans"/>
              <a:cs typeface="Open Sans"/>
              <a:sym typeface="Open Sans"/>
            </a:endParaRPr>
          </a:p>
        </p:txBody>
      </p:sp>
      <p:sp>
        <p:nvSpPr>
          <p:cNvPr id="1020" name="Google Shape;1020;g7574fcc975_0_18"/>
          <p:cNvSpPr/>
          <p:nvPr/>
        </p:nvSpPr>
        <p:spPr>
          <a:xfrm>
            <a:off x="2075623" y="4187625"/>
            <a:ext cx="108666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Maven project:</a:t>
            </a:r>
            <a:endParaRPr sz="2200" b="0" i="0" u="none" strike="noStrike" cap="none">
              <a:solidFill>
                <a:srgbClr val="3F3F3F"/>
              </a:solidFill>
              <a:latin typeface="Open Sans"/>
              <a:ea typeface="Open Sans"/>
              <a:cs typeface="Open Sans"/>
              <a:sym typeface="Open Sans"/>
            </a:endParaRPr>
          </a:p>
        </p:txBody>
      </p:sp>
      <p:sp>
        <p:nvSpPr>
          <p:cNvPr id="1021" name="Google Shape;1021;g7574fcc975_0_18"/>
          <p:cNvSpPr txBox="1"/>
          <p:nvPr/>
        </p:nvSpPr>
        <p:spPr>
          <a:xfrm>
            <a:off x="1776500" y="4911600"/>
            <a:ext cx="11457900" cy="16116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maven project is specially adapted to Maven projects. </a:t>
            </a:r>
            <a:endParaRPr/>
          </a:p>
          <a:p>
            <a:pPr marL="937557" marR="0" lvl="1" indent="-203200" algn="l" rtl="0">
              <a:lnSpc>
                <a:spcPct val="100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937557" marR="0" lvl="1"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Jenkins interprets the  Maven pom files and project structures to create a basic setup for your project.</a:t>
            </a:r>
            <a:endParaRPr sz="2200" b="0" i="0" u="none" strike="noStrike" cap="none">
              <a:solidFill>
                <a:srgbClr val="3F3F3F"/>
              </a:solidFill>
              <a:latin typeface="Open Sans"/>
              <a:ea typeface="Open Sans"/>
              <a:cs typeface="Open Sans"/>
              <a:sym typeface="Open Sans"/>
            </a:endParaRPr>
          </a:p>
        </p:txBody>
      </p:sp>
      <p:pic>
        <p:nvPicPr>
          <p:cNvPr id="1022" name="Google Shape;1022;g7574fcc975_0_18"/>
          <p:cNvPicPr preferRelativeResize="0"/>
          <p:nvPr/>
        </p:nvPicPr>
        <p:blipFill rotWithShape="1">
          <a:blip r:embed="rId3">
            <a:alphaModFix/>
          </a:blip>
          <a:srcRect t="6807" b="6798"/>
          <a:stretch/>
        </p:blipFill>
        <p:spPr>
          <a:xfrm>
            <a:off x="5794207" y="917575"/>
            <a:ext cx="4909989" cy="910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9"/>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Building Projects with MSBuild</a:t>
            </a:r>
            <a:endParaRPr sz="2800" b="1">
              <a:solidFill>
                <a:srgbClr val="3F3F3F"/>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g6b02e325d3_0_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Projects with MSBuild</a:t>
            </a:r>
            <a:endParaRPr/>
          </a:p>
        </p:txBody>
      </p:sp>
      <p:sp>
        <p:nvSpPr>
          <p:cNvPr id="1704" name="Google Shape;1704;g6b02e325d3_0_0"/>
          <p:cNvSpPr/>
          <p:nvPr/>
        </p:nvSpPr>
        <p:spPr>
          <a:xfrm>
            <a:off x="-483824" y="2369100"/>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05" name="Google Shape;1705;g6b02e325d3_0_0"/>
          <p:cNvSpPr/>
          <p:nvPr/>
        </p:nvSpPr>
        <p:spPr>
          <a:xfrm>
            <a:off x="2647550" y="2497128"/>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706" name="Google Shape;1706;g6b02e325d3_0_0"/>
          <p:cNvSpPr/>
          <p:nvPr/>
        </p:nvSpPr>
        <p:spPr>
          <a:xfrm>
            <a:off x="2647550" y="6199628"/>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707" name="Google Shape;1707;g6b02e325d3_0_0"/>
          <p:cNvSpPr/>
          <p:nvPr/>
        </p:nvSpPr>
        <p:spPr>
          <a:xfrm>
            <a:off x="3557480" y="3578893"/>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708" name="Google Shape;1708;g6b02e325d3_0_0"/>
          <p:cNvSpPr/>
          <p:nvPr/>
        </p:nvSpPr>
        <p:spPr>
          <a:xfrm>
            <a:off x="3539657" y="5097080"/>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709" name="Google Shape;1709;g6b02e325d3_0_0"/>
          <p:cNvSpPr txBox="1"/>
          <p:nvPr/>
        </p:nvSpPr>
        <p:spPr>
          <a:xfrm>
            <a:off x="3405231" y="2184149"/>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Although Jenkins is primarily a Java application, it provides excellent support for .NET projects.</a:t>
            </a:r>
            <a:endParaRPr sz="2200" b="0" i="0" u="none" strike="noStrike" cap="none">
              <a:solidFill>
                <a:srgbClr val="3F3F3F"/>
              </a:solidFill>
              <a:latin typeface="Open Sans"/>
              <a:ea typeface="Open Sans"/>
              <a:cs typeface="Open Sans"/>
              <a:sym typeface="Open Sans"/>
            </a:endParaRPr>
          </a:p>
        </p:txBody>
      </p:sp>
      <p:sp>
        <p:nvSpPr>
          <p:cNvPr id="1710" name="Google Shape;1710;g6b02e325d3_0_0"/>
          <p:cNvSpPr txBox="1"/>
          <p:nvPr/>
        </p:nvSpPr>
        <p:spPr>
          <a:xfrm>
            <a:off x="4192124" y="3668606"/>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Install the MSBuild plugin to build .NET projects in Jenkins.</a:t>
            </a:r>
            <a:endParaRPr sz="2200" b="0" i="0" u="none" strike="noStrike" cap="none">
              <a:solidFill>
                <a:srgbClr val="3F3F3F"/>
              </a:solidFill>
              <a:latin typeface="Open Sans"/>
              <a:ea typeface="Open Sans"/>
              <a:cs typeface="Open Sans"/>
              <a:sym typeface="Open Sans"/>
            </a:endParaRPr>
          </a:p>
        </p:txBody>
      </p:sp>
      <p:sp>
        <p:nvSpPr>
          <p:cNvPr id="1711" name="Google Shape;1711;g6b02e325d3_0_0"/>
          <p:cNvSpPr txBox="1"/>
          <p:nvPr/>
        </p:nvSpPr>
        <p:spPr>
          <a:xfrm>
            <a:off x="4192124" y="4981864"/>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The MSTest plugin and the NUnit plugin can help display your test results.</a:t>
            </a:r>
            <a:endParaRPr sz="2200" b="0" i="0" u="none" strike="noStrike" cap="none">
              <a:solidFill>
                <a:srgbClr val="3F3F3F"/>
              </a:solidFill>
              <a:latin typeface="Open Sans"/>
              <a:ea typeface="Open Sans"/>
              <a:cs typeface="Open Sans"/>
              <a:sym typeface="Open Sans"/>
            </a:endParaRPr>
          </a:p>
        </p:txBody>
      </p:sp>
      <p:sp>
        <p:nvSpPr>
          <p:cNvPr id="1712" name="Google Shape;1712;g6b02e325d3_0_0"/>
          <p:cNvSpPr txBox="1"/>
          <p:nvPr/>
        </p:nvSpPr>
        <p:spPr>
          <a:xfrm>
            <a:off x="3405231" y="6256533"/>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Once the .NET plugins are installed, Jenkins can be configured for .NET build tools.</a:t>
            </a:r>
            <a:endParaRPr sz="2200" b="0" i="0" u="none" strike="noStrike" cap="none">
              <a:solidFill>
                <a:srgbClr val="3F3F3F"/>
              </a:solidFill>
              <a:latin typeface="Open Sans"/>
              <a:ea typeface="Open Sans"/>
              <a:cs typeface="Open Sans"/>
              <a:sym typeface="Open Sans"/>
            </a:endParaRPr>
          </a:p>
        </p:txBody>
      </p:sp>
      <p:pic>
        <p:nvPicPr>
          <p:cNvPr id="1713" name="Google Shape;1713;g6b02e325d3_0_0"/>
          <p:cNvPicPr preferRelativeResize="0"/>
          <p:nvPr/>
        </p:nvPicPr>
        <p:blipFill rotWithShape="1">
          <a:blip r:embed="rId3">
            <a:alphaModFix/>
          </a:blip>
          <a:srcRect t="6807" b="6798"/>
          <a:stretch/>
        </p:blipFill>
        <p:spPr>
          <a:xfrm>
            <a:off x="4316189" y="917575"/>
            <a:ext cx="7907588" cy="91075"/>
          </a:xfrm>
          <a:prstGeom prst="rect">
            <a:avLst/>
          </a:prstGeom>
          <a:noFill/>
          <a:ln>
            <a:noFill/>
          </a:ln>
        </p:spPr>
      </p:pic>
      <p:pic>
        <p:nvPicPr>
          <p:cNvPr id="1714" name="Google Shape;1714;g6b02e325d3_0_0" descr="A close up of a logo&#10;&#10;Description automatically generated"/>
          <p:cNvPicPr preferRelativeResize="0"/>
          <p:nvPr/>
        </p:nvPicPr>
        <p:blipFill rotWithShape="1">
          <a:blip r:embed="rId4">
            <a:alphaModFix/>
          </a:blip>
          <a:srcRect l="8314" t="37795" r="5208" b="38447"/>
          <a:stretch/>
        </p:blipFill>
        <p:spPr>
          <a:xfrm>
            <a:off x="655549" y="4179278"/>
            <a:ext cx="3048717" cy="83758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g6b02e325d3_0_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Projects with MSBuild</a:t>
            </a:r>
            <a:endParaRPr/>
          </a:p>
        </p:txBody>
      </p:sp>
      <p:sp>
        <p:nvSpPr>
          <p:cNvPr id="1720" name="Google Shape;1720;g6b02e325d3_0_9"/>
          <p:cNvSpPr txBox="1">
            <a:spLocks noGrp="1"/>
          </p:cNvSpPr>
          <p:nvPr>
            <p:ph type="body" idx="1"/>
          </p:nvPr>
        </p:nvSpPr>
        <p:spPr>
          <a:xfrm>
            <a:off x="1237450" y="1503500"/>
            <a:ext cx="13781100" cy="872178"/>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The screenshot below shows the plugins listed in the Manage Plugins screen. Select the required plugins and click on </a:t>
            </a:r>
            <a:r>
              <a:rPr lang="en-US" i="1">
                <a:solidFill>
                  <a:srgbClr val="434343"/>
                </a:solidFill>
              </a:rPr>
              <a:t>Install</a:t>
            </a:r>
            <a:r>
              <a:rPr lang="en-US">
                <a:solidFill>
                  <a:srgbClr val="434343"/>
                </a:solidFill>
              </a:rPr>
              <a:t>.</a:t>
            </a: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p:txBody>
      </p:sp>
      <p:pic>
        <p:nvPicPr>
          <p:cNvPr id="1721" name="Google Shape;1721;g6b02e325d3_0_9"/>
          <p:cNvPicPr preferRelativeResize="0"/>
          <p:nvPr/>
        </p:nvPicPr>
        <p:blipFill rotWithShape="1">
          <a:blip r:embed="rId3">
            <a:alphaModFix/>
          </a:blip>
          <a:srcRect/>
          <a:stretch/>
        </p:blipFill>
        <p:spPr>
          <a:xfrm>
            <a:off x="3284319" y="2727200"/>
            <a:ext cx="10246756" cy="5175900"/>
          </a:xfrm>
          <a:prstGeom prst="rect">
            <a:avLst/>
          </a:prstGeom>
          <a:noFill/>
          <a:ln>
            <a:noFill/>
          </a:ln>
        </p:spPr>
      </p:pic>
      <p:pic>
        <p:nvPicPr>
          <p:cNvPr id="1722" name="Google Shape;1722;g6b02e325d3_0_9"/>
          <p:cNvPicPr preferRelativeResize="0"/>
          <p:nvPr/>
        </p:nvPicPr>
        <p:blipFill rotWithShape="1">
          <a:blip r:embed="rId4">
            <a:alphaModFix/>
          </a:blip>
          <a:srcRect t="6807" b="6798"/>
          <a:stretch/>
        </p:blipFill>
        <p:spPr>
          <a:xfrm>
            <a:off x="4316189" y="917575"/>
            <a:ext cx="7907588" cy="91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20"/>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Parameterized Build Jobs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g7574fcc975_0_113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Parameterized Build Jobs</a:t>
            </a:r>
            <a:endParaRPr/>
          </a:p>
        </p:txBody>
      </p:sp>
      <p:grpSp>
        <p:nvGrpSpPr>
          <p:cNvPr id="1733" name="Google Shape;1733;g7574fcc975_0_1139"/>
          <p:cNvGrpSpPr/>
          <p:nvPr/>
        </p:nvGrpSpPr>
        <p:grpSpPr>
          <a:xfrm>
            <a:off x="1627101" y="2157753"/>
            <a:ext cx="13668317" cy="4769848"/>
            <a:chOff x="1627101" y="2157753"/>
            <a:chExt cx="13668317" cy="4769848"/>
          </a:xfrm>
        </p:grpSpPr>
        <p:sp>
          <p:nvSpPr>
            <p:cNvPr id="1734" name="Google Shape;1734;g7574fcc975_0_1139"/>
            <p:cNvSpPr/>
            <p:nvPr/>
          </p:nvSpPr>
          <p:spPr>
            <a:xfrm>
              <a:off x="1627101" y="2444181"/>
              <a:ext cx="376237" cy="372333"/>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g7574fcc975_0_1139"/>
            <p:cNvSpPr/>
            <p:nvPr/>
          </p:nvSpPr>
          <p:spPr>
            <a:xfrm>
              <a:off x="1627101" y="3814543"/>
              <a:ext cx="376237" cy="372333"/>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g7574fcc975_0_1139"/>
            <p:cNvSpPr/>
            <p:nvPr/>
          </p:nvSpPr>
          <p:spPr>
            <a:xfrm>
              <a:off x="1627101" y="5184905"/>
              <a:ext cx="376237" cy="372333"/>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g7574fcc975_0_1139"/>
            <p:cNvSpPr/>
            <p:nvPr/>
          </p:nvSpPr>
          <p:spPr>
            <a:xfrm>
              <a:off x="1627101" y="6555268"/>
              <a:ext cx="376237" cy="372333"/>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38" name="Google Shape;1738;g7574fcc975_0_1139"/>
            <p:cNvCxnSpPr>
              <a:stCxn id="1734" idx="4"/>
              <a:endCxn id="1735" idx="0"/>
            </p:cNvCxnSpPr>
            <p:nvPr/>
          </p:nvCxnSpPr>
          <p:spPr>
            <a:xfrm>
              <a:off x="1815219" y="2816514"/>
              <a:ext cx="0" cy="998100"/>
            </a:xfrm>
            <a:prstGeom prst="straightConnector1">
              <a:avLst/>
            </a:prstGeom>
            <a:noFill/>
            <a:ln w="19050" cap="flat" cmpd="sng">
              <a:solidFill>
                <a:srgbClr val="3F3F3F"/>
              </a:solidFill>
              <a:prstDash val="solid"/>
              <a:round/>
              <a:headEnd type="none" w="sm" len="sm"/>
              <a:tailEnd type="none" w="sm" len="sm"/>
            </a:ln>
          </p:spPr>
        </p:cxnSp>
        <p:cxnSp>
          <p:nvCxnSpPr>
            <p:cNvPr id="1739" name="Google Shape;1739;g7574fcc975_0_1139"/>
            <p:cNvCxnSpPr>
              <a:stCxn id="1735" idx="4"/>
              <a:endCxn id="1736" idx="0"/>
            </p:cNvCxnSpPr>
            <p:nvPr/>
          </p:nvCxnSpPr>
          <p:spPr>
            <a:xfrm>
              <a:off x="1815219" y="4186876"/>
              <a:ext cx="0" cy="998100"/>
            </a:xfrm>
            <a:prstGeom prst="straightConnector1">
              <a:avLst/>
            </a:prstGeom>
            <a:noFill/>
            <a:ln w="19050" cap="flat" cmpd="sng">
              <a:solidFill>
                <a:srgbClr val="3F3F3F"/>
              </a:solidFill>
              <a:prstDash val="solid"/>
              <a:round/>
              <a:headEnd type="none" w="sm" len="sm"/>
              <a:tailEnd type="none" w="sm" len="sm"/>
            </a:ln>
          </p:spPr>
        </p:cxnSp>
        <p:cxnSp>
          <p:nvCxnSpPr>
            <p:cNvPr id="1740" name="Google Shape;1740;g7574fcc975_0_1139"/>
            <p:cNvCxnSpPr>
              <a:stCxn id="1736" idx="4"/>
              <a:endCxn id="1737" idx="0"/>
            </p:cNvCxnSpPr>
            <p:nvPr/>
          </p:nvCxnSpPr>
          <p:spPr>
            <a:xfrm>
              <a:off x="1815219" y="5557238"/>
              <a:ext cx="0" cy="998100"/>
            </a:xfrm>
            <a:prstGeom prst="straightConnector1">
              <a:avLst/>
            </a:prstGeom>
            <a:noFill/>
            <a:ln w="19050" cap="flat" cmpd="sng">
              <a:solidFill>
                <a:srgbClr val="3F3F3F"/>
              </a:solidFill>
              <a:prstDash val="solid"/>
              <a:round/>
              <a:headEnd type="none" w="sm" len="sm"/>
              <a:tailEnd type="none" w="sm" len="sm"/>
            </a:ln>
          </p:spPr>
        </p:cxnSp>
        <p:sp>
          <p:nvSpPr>
            <p:cNvPr id="1741" name="Google Shape;1741;g7574fcc975_0_1139"/>
            <p:cNvSpPr/>
            <p:nvPr/>
          </p:nvSpPr>
          <p:spPr>
            <a:xfrm>
              <a:off x="2255883" y="2157753"/>
              <a:ext cx="13039498" cy="910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Parameterized Build plugin lets you configure parameters for a build job that are either entered by the user when the build job is triggered, or from another build job.</a:t>
              </a:r>
              <a:endParaRPr sz="2200" b="0" i="0" u="none" strike="noStrike" cap="none">
                <a:solidFill>
                  <a:srgbClr val="3F3F3F"/>
                </a:solidFill>
                <a:latin typeface="Open Sans"/>
                <a:ea typeface="Open Sans"/>
                <a:cs typeface="Open Sans"/>
                <a:sym typeface="Open Sans"/>
              </a:endParaRPr>
            </a:p>
          </p:txBody>
        </p:sp>
        <p:sp>
          <p:nvSpPr>
            <p:cNvPr id="1742" name="Google Shape;1742;g7574fcc975_0_1139"/>
            <p:cNvSpPr/>
            <p:nvPr/>
          </p:nvSpPr>
          <p:spPr>
            <a:xfrm>
              <a:off x="2283348" y="3597107"/>
              <a:ext cx="13012070"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For a deployment build job, you can either choose the target environment from a drop-down list or specify the version of the application.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743" name="Google Shape;1743;g7574fcc975_0_1139"/>
            <p:cNvSpPr/>
            <p:nvPr/>
          </p:nvSpPr>
          <p:spPr>
            <a:xfrm>
              <a:off x="2281370" y="4964202"/>
              <a:ext cx="12425056"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When running a build job involving web tests, you can specify the browser to run the Selenium or WebDriver tests in. You can also upload files to be used by build jobs.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744" name="Google Shape;1744;g7574fcc975_0_1139"/>
            <p:cNvSpPr/>
            <p:nvPr/>
          </p:nvSpPr>
          <p:spPr>
            <a:xfrm>
              <a:off x="2281402" y="6306234"/>
              <a:ext cx="12593202"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Jenkins simply provides an interface to enter values for the parameters. It is the job of the build script to analyze and process the parameter values correctly.</a:t>
              </a:r>
              <a:endParaRPr sz="2200" b="0" i="0" u="none" strike="noStrike" cap="none">
                <a:solidFill>
                  <a:srgbClr val="3F3F3F"/>
                </a:solidFill>
                <a:latin typeface="Open Sans"/>
                <a:ea typeface="Open Sans"/>
                <a:cs typeface="Open Sans"/>
                <a:sym typeface="Open Sans"/>
              </a:endParaRPr>
            </a:p>
          </p:txBody>
        </p:sp>
      </p:grpSp>
      <p:pic>
        <p:nvPicPr>
          <p:cNvPr id="1745" name="Google Shape;1745;g7574fcc975_0_1139"/>
          <p:cNvPicPr preferRelativeResize="0"/>
          <p:nvPr/>
        </p:nvPicPr>
        <p:blipFill rotWithShape="1">
          <a:blip r:embed="rId3">
            <a:alphaModFix/>
          </a:blip>
          <a:srcRect t="6807" b="6798"/>
          <a:stretch/>
        </p:blipFill>
        <p:spPr>
          <a:xfrm>
            <a:off x="5002385" y="917575"/>
            <a:ext cx="6535196" cy="910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g7574fcc975_0_106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Creating a Parameterized Build Job</a:t>
            </a:r>
            <a:endParaRPr/>
          </a:p>
        </p:txBody>
      </p:sp>
      <p:grpSp>
        <p:nvGrpSpPr>
          <p:cNvPr id="1751" name="Google Shape;1751;g7574fcc975_0_1065"/>
          <p:cNvGrpSpPr/>
          <p:nvPr/>
        </p:nvGrpSpPr>
        <p:grpSpPr>
          <a:xfrm>
            <a:off x="2299438" y="1941852"/>
            <a:ext cx="11549400" cy="934214"/>
            <a:chOff x="3314700" y="2593344"/>
            <a:chExt cx="11549400" cy="1489500"/>
          </a:xfrm>
        </p:grpSpPr>
        <p:sp>
          <p:nvSpPr>
            <p:cNvPr id="1752" name="Google Shape;1752;g7574fcc975_0_1065"/>
            <p:cNvSpPr/>
            <p:nvPr/>
          </p:nvSpPr>
          <p:spPr>
            <a:xfrm>
              <a:off x="3314700" y="2593344"/>
              <a:ext cx="11549400" cy="1489500"/>
            </a:xfrm>
            <a:prstGeom prst="homePlate">
              <a:avLst>
                <a:gd name="adj" fmla="val 50000"/>
              </a:avLst>
            </a:prstGeom>
            <a:solidFill>
              <a:srgbClr val="DBE6C4"/>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753" name="Google Shape;1753;g7574fcc975_0_1065"/>
            <p:cNvSpPr txBox="1"/>
            <p:nvPr/>
          </p:nvSpPr>
          <p:spPr>
            <a:xfrm>
              <a:off x="3791777" y="2759136"/>
              <a:ext cx="10181100" cy="1277400"/>
            </a:xfrm>
            <a:prstGeom prst="rect">
              <a:avLst/>
            </a:prstGeom>
            <a:solidFill>
              <a:srgbClr val="DBE6C4"/>
            </a:solid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Install the </a:t>
              </a:r>
              <a:r>
                <a:rPr lang="en-US" sz="2200" b="0" i="1" u="none" strike="noStrike" cap="none">
                  <a:solidFill>
                    <a:srgbClr val="434343"/>
                  </a:solidFill>
                  <a:latin typeface="Open Sans"/>
                  <a:ea typeface="Open Sans"/>
                  <a:cs typeface="Open Sans"/>
                  <a:sym typeface="Open Sans"/>
                </a:rPr>
                <a:t>Build with Parameters</a:t>
              </a:r>
              <a:r>
                <a:rPr lang="en-US" sz="2200" b="0" i="0" u="none" strike="noStrike" cap="none">
                  <a:solidFill>
                    <a:srgbClr val="434343"/>
                  </a:solidFill>
                  <a:latin typeface="Open Sans"/>
                  <a:ea typeface="Open Sans"/>
                  <a:cs typeface="Open Sans"/>
                  <a:sym typeface="Open Sans"/>
                </a:rPr>
                <a:t> plugin via the Plugin Manager screen.</a:t>
              </a:r>
              <a:endParaRPr sz="2200" b="1" i="0" u="none" strike="noStrike" cap="none">
                <a:solidFill>
                  <a:srgbClr val="000000"/>
                </a:solidFill>
                <a:latin typeface="Open Sans"/>
                <a:ea typeface="Open Sans"/>
                <a:cs typeface="Open Sans"/>
                <a:sym typeface="Open Sans"/>
              </a:endParaRPr>
            </a:p>
          </p:txBody>
        </p:sp>
      </p:grpSp>
      <p:grpSp>
        <p:nvGrpSpPr>
          <p:cNvPr id="1754" name="Google Shape;1754;g7574fcc975_0_1065"/>
          <p:cNvGrpSpPr/>
          <p:nvPr/>
        </p:nvGrpSpPr>
        <p:grpSpPr>
          <a:xfrm>
            <a:off x="2299440" y="2963464"/>
            <a:ext cx="11733000" cy="1076015"/>
            <a:chOff x="3233885" y="4102762"/>
            <a:chExt cx="11733000" cy="1489500"/>
          </a:xfrm>
        </p:grpSpPr>
        <p:sp>
          <p:nvSpPr>
            <p:cNvPr id="1755" name="Google Shape;1755;g7574fcc975_0_1065"/>
            <p:cNvSpPr/>
            <p:nvPr/>
          </p:nvSpPr>
          <p:spPr>
            <a:xfrm>
              <a:off x="3233885" y="4102762"/>
              <a:ext cx="11733000" cy="1489500"/>
            </a:xfrm>
            <a:prstGeom prst="homePlate">
              <a:avLst>
                <a:gd name="adj" fmla="val 50000"/>
              </a:avLst>
            </a:prstGeom>
            <a:solidFill>
              <a:srgbClr val="EBF2FA"/>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756" name="Google Shape;1756;g7574fcc975_0_1065"/>
            <p:cNvSpPr txBox="1"/>
            <p:nvPr/>
          </p:nvSpPr>
          <p:spPr>
            <a:xfrm>
              <a:off x="3715570" y="4112951"/>
              <a:ext cx="10668600" cy="1277400"/>
            </a:xfrm>
            <a:prstGeom prst="rect">
              <a:avLst/>
            </a:prstGeom>
            <a:solidFill>
              <a:srgbClr val="EBF2FA"/>
            </a:solid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Select the </a:t>
              </a:r>
              <a:r>
                <a:rPr lang="en-US" sz="2200" b="0" i="1" u="none" strike="noStrike" cap="none">
                  <a:solidFill>
                    <a:srgbClr val="434343"/>
                  </a:solidFill>
                  <a:latin typeface="Open Sans"/>
                  <a:ea typeface="Open Sans"/>
                  <a:cs typeface="Open Sans"/>
                  <a:sym typeface="Open Sans"/>
                </a:rPr>
                <a:t>This build is parameterized option</a:t>
              </a:r>
              <a:r>
                <a:rPr lang="en-US" sz="2200" b="0" i="0" u="none" strike="noStrike" cap="none">
                  <a:solidFill>
                    <a:srgbClr val="434343"/>
                  </a:solidFill>
                  <a:latin typeface="Open Sans"/>
                  <a:ea typeface="Open Sans"/>
                  <a:cs typeface="Open Sans"/>
                  <a:sym typeface="Open Sans"/>
                </a:rPr>
                <a:t> and click on </a:t>
              </a:r>
              <a:r>
                <a:rPr lang="en-US" sz="2200" b="0" i="1" u="none" strike="noStrike" cap="none">
                  <a:solidFill>
                    <a:srgbClr val="434343"/>
                  </a:solidFill>
                  <a:latin typeface="Open Sans"/>
                  <a:ea typeface="Open Sans"/>
                  <a:cs typeface="Open Sans"/>
                  <a:sym typeface="Open Sans"/>
                </a:rPr>
                <a:t>Add Parameter</a:t>
              </a:r>
              <a:r>
                <a:rPr lang="en-US" sz="2200" b="0" i="0" u="none" strike="noStrike" cap="none">
                  <a:solidFill>
                    <a:srgbClr val="434343"/>
                  </a:solidFill>
                  <a:latin typeface="Open Sans"/>
                  <a:ea typeface="Open Sans"/>
                  <a:cs typeface="Open Sans"/>
                  <a:sym typeface="Open Sans"/>
                </a:rPr>
                <a:t> to add a new build job parameter.</a:t>
              </a:r>
              <a:endParaRPr sz="2200" b="1" i="0" u="none" strike="noStrike" cap="none">
                <a:solidFill>
                  <a:srgbClr val="313131"/>
                </a:solidFill>
                <a:latin typeface="Open Sans"/>
                <a:ea typeface="Open Sans"/>
                <a:cs typeface="Open Sans"/>
                <a:sym typeface="Open Sans"/>
              </a:endParaRPr>
            </a:p>
          </p:txBody>
        </p:sp>
      </p:grpSp>
      <p:grpSp>
        <p:nvGrpSpPr>
          <p:cNvPr id="1757" name="Google Shape;1757;g7574fcc975_0_1065"/>
          <p:cNvGrpSpPr/>
          <p:nvPr/>
        </p:nvGrpSpPr>
        <p:grpSpPr>
          <a:xfrm>
            <a:off x="2330450" y="4152050"/>
            <a:ext cx="11733052" cy="1185344"/>
            <a:chOff x="3314711" y="5707949"/>
            <a:chExt cx="11689800" cy="1489500"/>
          </a:xfrm>
        </p:grpSpPr>
        <p:sp>
          <p:nvSpPr>
            <p:cNvPr id="1758" name="Google Shape;1758;g7574fcc975_0_1065"/>
            <p:cNvSpPr/>
            <p:nvPr/>
          </p:nvSpPr>
          <p:spPr>
            <a:xfrm>
              <a:off x="3314711" y="5707949"/>
              <a:ext cx="11689800" cy="1489500"/>
            </a:xfrm>
            <a:prstGeom prst="homePlate">
              <a:avLst>
                <a:gd name="adj" fmla="val 50000"/>
              </a:avLst>
            </a:prstGeom>
            <a:solidFill>
              <a:srgbClr val="000000">
                <a:alpha val="20000"/>
              </a:srgbClr>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759" name="Google Shape;1759;g7574fcc975_0_1065"/>
            <p:cNvSpPr txBox="1"/>
            <p:nvPr/>
          </p:nvSpPr>
          <p:spPr>
            <a:xfrm>
              <a:off x="3866794" y="5744956"/>
              <a:ext cx="10476000" cy="1277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Pick the parameter type in the drop-down list to add a parameter to your build job. </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Open Sans"/>
                <a:ea typeface="Open Sans"/>
                <a:cs typeface="Open Sans"/>
                <a:sym typeface="Open Sans"/>
              </a:endParaRPr>
            </a:p>
          </p:txBody>
        </p:sp>
      </p:grpSp>
      <p:grpSp>
        <p:nvGrpSpPr>
          <p:cNvPr id="1760" name="Google Shape;1760;g7574fcc975_0_1065"/>
          <p:cNvGrpSpPr/>
          <p:nvPr/>
        </p:nvGrpSpPr>
        <p:grpSpPr>
          <a:xfrm>
            <a:off x="2314940" y="5449964"/>
            <a:ext cx="11733000" cy="1076015"/>
            <a:chOff x="3233885" y="4102762"/>
            <a:chExt cx="11733000" cy="1489500"/>
          </a:xfrm>
        </p:grpSpPr>
        <p:sp>
          <p:nvSpPr>
            <p:cNvPr id="1761" name="Google Shape;1761;g7574fcc975_0_1065"/>
            <p:cNvSpPr/>
            <p:nvPr/>
          </p:nvSpPr>
          <p:spPr>
            <a:xfrm>
              <a:off x="3233885" y="4102762"/>
              <a:ext cx="11733000" cy="1489500"/>
            </a:xfrm>
            <a:prstGeom prst="homePlate">
              <a:avLst>
                <a:gd name="adj" fmla="val 50000"/>
              </a:avLst>
            </a:prstGeom>
            <a:solidFill>
              <a:srgbClr val="EBF2FA"/>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762" name="Google Shape;1762;g7574fcc975_0_1065"/>
            <p:cNvSpPr txBox="1"/>
            <p:nvPr/>
          </p:nvSpPr>
          <p:spPr>
            <a:xfrm>
              <a:off x="3791770" y="4112951"/>
              <a:ext cx="10602600" cy="1277400"/>
            </a:xfrm>
            <a:prstGeom prst="rect">
              <a:avLst/>
            </a:prstGeom>
            <a:solidFill>
              <a:srgbClr val="EBF2FA"/>
            </a:solid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Configure the details of the parameter. You can choose from several different parameter types, like Strings, Booleans, and drop-down lists. </a:t>
              </a:r>
              <a:endParaRPr sz="2200" b="0" i="0" u="none" strike="noStrike" cap="none">
                <a:solidFill>
                  <a:srgbClr val="434343"/>
                </a:solidFill>
                <a:latin typeface="Open Sans"/>
                <a:ea typeface="Open Sans"/>
                <a:cs typeface="Open Sans"/>
                <a:sym typeface="Open Sans"/>
              </a:endParaRPr>
            </a:p>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grpSp>
      <p:grpSp>
        <p:nvGrpSpPr>
          <p:cNvPr id="1763" name="Google Shape;1763;g7574fcc975_0_1065"/>
          <p:cNvGrpSpPr/>
          <p:nvPr/>
        </p:nvGrpSpPr>
        <p:grpSpPr>
          <a:xfrm>
            <a:off x="2345939" y="6515816"/>
            <a:ext cx="11733052" cy="1398384"/>
            <a:chOff x="3314711" y="5553451"/>
            <a:chExt cx="11689800" cy="1643998"/>
          </a:xfrm>
        </p:grpSpPr>
        <p:sp>
          <p:nvSpPr>
            <p:cNvPr id="1764" name="Google Shape;1764;g7574fcc975_0_1065"/>
            <p:cNvSpPr/>
            <p:nvPr/>
          </p:nvSpPr>
          <p:spPr>
            <a:xfrm>
              <a:off x="3314711" y="5707949"/>
              <a:ext cx="11689800" cy="1489500"/>
            </a:xfrm>
            <a:prstGeom prst="homePlate">
              <a:avLst>
                <a:gd name="adj" fmla="val 50000"/>
              </a:avLst>
            </a:prstGeom>
            <a:solidFill>
              <a:srgbClr val="DBE6C4"/>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1765" name="Google Shape;1765;g7574fcc975_0_1065"/>
            <p:cNvSpPr txBox="1"/>
            <p:nvPr/>
          </p:nvSpPr>
          <p:spPr>
            <a:xfrm>
              <a:off x="3866794" y="5553451"/>
              <a:ext cx="10637100" cy="1277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Enter the configuration details based on the type you choose. All parameter types, with the exception of the File parameter, have a name and a description, and most often a default value.</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grpSp>
      <p:pic>
        <p:nvPicPr>
          <p:cNvPr id="1766" name="Google Shape;1766;g7574fcc975_0_1065"/>
          <p:cNvPicPr preferRelativeResize="0"/>
          <p:nvPr/>
        </p:nvPicPr>
        <p:blipFill rotWithShape="1">
          <a:blip r:embed="rId3">
            <a:alphaModFix/>
          </a:blip>
          <a:srcRect t="6807" b="6798"/>
          <a:stretch/>
        </p:blipFill>
        <p:spPr>
          <a:xfrm>
            <a:off x="3983156" y="917575"/>
            <a:ext cx="8698347" cy="91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g6b02e325d3_0_4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Creating a Parameterized Build Job</a:t>
            </a:r>
            <a:endParaRPr/>
          </a:p>
        </p:txBody>
      </p:sp>
      <p:pic>
        <p:nvPicPr>
          <p:cNvPr id="1772" name="Google Shape;1772;g6b02e325d3_0_47"/>
          <p:cNvPicPr preferRelativeResize="0"/>
          <p:nvPr/>
        </p:nvPicPr>
        <p:blipFill rotWithShape="1">
          <a:blip r:embed="rId3">
            <a:alphaModFix/>
          </a:blip>
          <a:srcRect/>
          <a:stretch/>
        </p:blipFill>
        <p:spPr>
          <a:xfrm>
            <a:off x="1927038" y="2131500"/>
            <a:ext cx="12401925" cy="4880975"/>
          </a:xfrm>
          <a:prstGeom prst="rect">
            <a:avLst/>
          </a:prstGeom>
          <a:noFill/>
          <a:ln>
            <a:noFill/>
          </a:ln>
        </p:spPr>
      </p:pic>
      <p:sp>
        <p:nvSpPr>
          <p:cNvPr id="1773" name="Google Shape;1773;g6b02e325d3_0_47"/>
          <p:cNvSpPr txBox="1"/>
          <p:nvPr/>
        </p:nvSpPr>
        <p:spPr>
          <a:xfrm>
            <a:off x="1726000" y="1292375"/>
            <a:ext cx="12804000" cy="43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screenshot below shows how to create a parameterized build in Jenkins:</a:t>
            </a:r>
            <a:endParaRPr sz="2200" b="0" i="0" u="none" strike="noStrike" cap="none">
              <a:solidFill>
                <a:srgbClr val="434343"/>
              </a:solidFill>
              <a:latin typeface="Open Sans"/>
              <a:ea typeface="Open Sans"/>
              <a:cs typeface="Open Sans"/>
              <a:sym typeface="Open Sans"/>
            </a:endParaRPr>
          </a:p>
        </p:txBody>
      </p:sp>
      <p:pic>
        <p:nvPicPr>
          <p:cNvPr id="1774" name="Google Shape;1774;g6b02e325d3_0_47"/>
          <p:cNvPicPr preferRelativeResize="0"/>
          <p:nvPr/>
        </p:nvPicPr>
        <p:blipFill rotWithShape="1">
          <a:blip r:embed="rId4">
            <a:alphaModFix/>
          </a:blip>
          <a:srcRect t="6807" b="6798"/>
          <a:stretch/>
        </p:blipFill>
        <p:spPr>
          <a:xfrm>
            <a:off x="3983156" y="917575"/>
            <a:ext cx="8698347" cy="91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g6b02e325d3_0_7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Creating a Parameterized Build Job</a:t>
            </a:r>
            <a:endParaRPr/>
          </a:p>
        </p:txBody>
      </p:sp>
      <p:sp>
        <p:nvSpPr>
          <p:cNvPr id="1780" name="Google Shape;1780;g6b02e325d3_0_70"/>
          <p:cNvSpPr txBox="1"/>
          <p:nvPr/>
        </p:nvSpPr>
        <p:spPr>
          <a:xfrm>
            <a:off x="1726000" y="1339002"/>
            <a:ext cx="12804000" cy="43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screenshot below shows adding a String parameter, </a:t>
            </a:r>
            <a:r>
              <a:rPr lang="en-US" sz="2200" b="0" i="1" u="none" strike="noStrike" cap="none">
                <a:solidFill>
                  <a:srgbClr val="434343"/>
                </a:solidFill>
                <a:latin typeface="Open Sans"/>
                <a:ea typeface="Open Sans"/>
                <a:cs typeface="Open Sans"/>
                <a:sym typeface="Open Sans"/>
              </a:rPr>
              <a:t>VERSION,</a:t>
            </a:r>
            <a:r>
              <a:rPr lang="en-US" sz="2200" b="0" i="0" u="none" strike="noStrike" cap="none">
                <a:solidFill>
                  <a:srgbClr val="434343"/>
                </a:solidFill>
                <a:latin typeface="Open Sans"/>
                <a:ea typeface="Open Sans"/>
                <a:cs typeface="Open Sans"/>
                <a:sym typeface="Open Sans"/>
              </a:rPr>
              <a:t> to a parameterized build:</a:t>
            </a:r>
            <a:endParaRPr sz="2200" b="0" i="0" u="none" strike="noStrike" cap="none">
              <a:solidFill>
                <a:srgbClr val="434343"/>
              </a:solidFill>
              <a:latin typeface="Open Sans"/>
              <a:ea typeface="Open Sans"/>
              <a:cs typeface="Open Sans"/>
              <a:sym typeface="Open Sans"/>
            </a:endParaRPr>
          </a:p>
        </p:txBody>
      </p:sp>
      <p:pic>
        <p:nvPicPr>
          <p:cNvPr id="1781" name="Google Shape;1781;g6b02e325d3_0_70"/>
          <p:cNvPicPr preferRelativeResize="0"/>
          <p:nvPr/>
        </p:nvPicPr>
        <p:blipFill rotWithShape="1">
          <a:blip r:embed="rId3">
            <a:alphaModFix/>
          </a:blip>
          <a:srcRect/>
          <a:stretch/>
        </p:blipFill>
        <p:spPr>
          <a:xfrm>
            <a:off x="1341438" y="2566988"/>
            <a:ext cx="13573125" cy="4010025"/>
          </a:xfrm>
          <a:prstGeom prst="rect">
            <a:avLst/>
          </a:prstGeom>
          <a:noFill/>
          <a:ln>
            <a:noFill/>
          </a:ln>
        </p:spPr>
      </p:pic>
      <p:pic>
        <p:nvPicPr>
          <p:cNvPr id="1782" name="Google Shape;1782;g6b02e325d3_0_70"/>
          <p:cNvPicPr preferRelativeResize="0"/>
          <p:nvPr/>
        </p:nvPicPr>
        <p:blipFill rotWithShape="1">
          <a:blip r:embed="rId4">
            <a:alphaModFix/>
          </a:blip>
          <a:srcRect t="6807" b="6798"/>
          <a:stretch/>
        </p:blipFill>
        <p:spPr>
          <a:xfrm>
            <a:off x="3983156" y="917575"/>
            <a:ext cx="8698347" cy="91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38"/>
          <p:cNvSpPr txBox="1">
            <a:spLocks noGrp="1"/>
          </p:cNvSpPr>
          <p:nvPr>
            <p:ph type="title"/>
          </p:nvPr>
        </p:nvSpPr>
        <p:spPr>
          <a:xfrm>
            <a:off x="590126" y="1251404"/>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a:ea typeface="Open Sans SemiBold"/>
                <a:cs typeface="Open Sans SemiBold"/>
                <a:sym typeface="Open Sans SemiBold"/>
              </a:rPr>
              <a:t>Parameterized Builds</a:t>
            </a:r>
            <a:endParaRPr/>
          </a:p>
        </p:txBody>
      </p:sp>
      <p:sp>
        <p:nvSpPr>
          <p:cNvPr id="1789" name="Google Shape;1789;p38"/>
          <p:cNvSpPr txBox="1">
            <a:spLocks noGrp="1"/>
          </p:cNvSpPr>
          <p:nvPr>
            <p:ph type="body" idx="1"/>
          </p:nvPr>
        </p:nvSpPr>
        <p:spPr>
          <a:xfrm>
            <a:off x="590126" y="2301222"/>
            <a:ext cx="14539038" cy="3821283"/>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 have been asked to create and run a parameterized build in Jenkins.</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freestyle build in Jenkins</a:t>
            </a:r>
            <a:endParaRPr/>
          </a:p>
          <a:p>
            <a:pPr marL="457200" lvl="0" indent="-368300" algn="l" rtl="0">
              <a:lnSpc>
                <a:spcPct val="150000"/>
              </a:lnSpc>
              <a:spcBef>
                <a:spcPts val="1000"/>
              </a:spcBef>
              <a:spcAft>
                <a:spcPts val="0"/>
              </a:spcAft>
              <a:buSzPts val="2200"/>
              <a:buFont typeface="Open Sans"/>
              <a:buAutoNum type="arabicPeriod"/>
            </a:pPr>
            <a:r>
              <a:rPr lang="en-US"/>
              <a:t>Define a string parameter</a:t>
            </a:r>
            <a:endParaRPr/>
          </a:p>
          <a:p>
            <a:pPr marL="457200" lvl="0" indent="-368300" algn="l" rtl="0">
              <a:lnSpc>
                <a:spcPct val="150000"/>
              </a:lnSpc>
              <a:spcBef>
                <a:spcPts val="1000"/>
              </a:spcBef>
              <a:spcAft>
                <a:spcPts val="0"/>
              </a:spcAft>
              <a:buSzPts val="2200"/>
              <a:buFont typeface="Open Sans"/>
              <a:buAutoNum type="arabicPeriod"/>
            </a:pPr>
            <a:r>
              <a:rPr lang="en-US"/>
              <a:t>Build the project </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g7574fcc975_0_116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Adapting Builds for Parameterized Build Scripts</a:t>
            </a:r>
            <a:endParaRPr/>
          </a:p>
        </p:txBody>
      </p:sp>
      <p:grpSp>
        <p:nvGrpSpPr>
          <p:cNvPr id="1795" name="Google Shape;1795;g7574fcc975_0_1162"/>
          <p:cNvGrpSpPr/>
          <p:nvPr/>
        </p:nvGrpSpPr>
        <p:grpSpPr>
          <a:xfrm>
            <a:off x="1627101" y="2157753"/>
            <a:ext cx="13754169" cy="4723085"/>
            <a:chOff x="1627101" y="2157753"/>
            <a:chExt cx="13754169" cy="4723085"/>
          </a:xfrm>
        </p:grpSpPr>
        <p:sp>
          <p:nvSpPr>
            <p:cNvPr id="1796" name="Google Shape;1796;g7574fcc975_0_1162"/>
            <p:cNvSpPr/>
            <p:nvPr/>
          </p:nvSpPr>
          <p:spPr>
            <a:xfrm>
              <a:off x="1627101" y="2444181"/>
              <a:ext cx="378600" cy="372333"/>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g7574fcc975_0_1162"/>
            <p:cNvSpPr/>
            <p:nvPr/>
          </p:nvSpPr>
          <p:spPr>
            <a:xfrm>
              <a:off x="1627101" y="3734713"/>
              <a:ext cx="378600" cy="372333"/>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g7574fcc975_0_1162"/>
            <p:cNvSpPr/>
            <p:nvPr/>
          </p:nvSpPr>
          <p:spPr>
            <a:xfrm>
              <a:off x="1627101" y="5025245"/>
              <a:ext cx="378600" cy="372333"/>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g7574fcc975_0_1162"/>
            <p:cNvSpPr/>
            <p:nvPr/>
          </p:nvSpPr>
          <p:spPr>
            <a:xfrm>
              <a:off x="1627101" y="6315778"/>
              <a:ext cx="378600" cy="372333"/>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00" name="Google Shape;1800;g7574fcc975_0_1162"/>
            <p:cNvCxnSpPr>
              <a:stCxn id="1796" idx="4"/>
              <a:endCxn id="1797" idx="0"/>
            </p:cNvCxnSpPr>
            <p:nvPr/>
          </p:nvCxnSpPr>
          <p:spPr>
            <a:xfrm>
              <a:off x="1816401" y="2816514"/>
              <a:ext cx="0" cy="918300"/>
            </a:xfrm>
            <a:prstGeom prst="straightConnector1">
              <a:avLst/>
            </a:prstGeom>
            <a:noFill/>
            <a:ln w="19050" cap="flat" cmpd="sng">
              <a:solidFill>
                <a:srgbClr val="3F3F3F"/>
              </a:solidFill>
              <a:prstDash val="solid"/>
              <a:round/>
              <a:headEnd type="none" w="sm" len="sm"/>
              <a:tailEnd type="none" w="sm" len="sm"/>
            </a:ln>
          </p:spPr>
        </p:cxnSp>
        <p:cxnSp>
          <p:nvCxnSpPr>
            <p:cNvPr id="1801" name="Google Shape;1801;g7574fcc975_0_1162"/>
            <p:cNvCxnSpPr>
              <a:stCxn id="1797" idx="4"/>
              <a:endCxn id="1798" idx="0"/>
            </p:cNvCxnSpPr>
            <p:nvPr/>
          </p:nvCxnSpPr>
          <p:spPr>
            <a:xfrm>
              <a:off x="1816401" y="4107046"/>
              <a:ext cx="0" cy="918300"/>
            </a:xfrm>
            <a:prstGeom prst="straightConnector1">
              <a:avLst/>
            </a:prstGeom>
            <a:noFill/>
            <a:ln w="19050" cap="flat" cmpd="sng">
              <a:solidFill>
                <a:srgbClr val="3F3F3F"/>
              </a:solidFill>
              <a:prstDash val="solid"/>
              <a:round/>
              <a:headEnd type="none" w="sm" len="sm"/>
              <a:tailEnd type="none" w="sm" len="sm"/>
            </a:ln>
          </p:spPr>
        </p:cxnSp>
        <p:cxnSp>
          <p:nvCxnSpPr>
            <p:cNvPr id="1802" name="Google Shape;1802;g7574fcc975_0_1162"/>
            <p:cNvCxnSpPr>
              <a:stCxn id="1798" idx="4"/>
              <a:endCxn id="1799" idx="0"/>
            </p:cNvCxnSpPr>
            <p:nvPr/>
          </p:nvCxnSpPr>
          <p:spPr>
            <a:xfrm>
              <a:off x="1816401" y="5397578"/>
              <a:ext cx="0" cy="918300"/>
            </a:xfrm>
            <a:prstGeom prst="straightConnector1">
              <a:avLst/>
            </a:prstGeom>
            <a:noFill/>
            <a:ln w="19050" cap="flat" cmpd="sng">
              <a:solidFill>
                <a:srgbClr val="3F3F3F"/>
              </a:solidFill>
              <a:prstDash val="solid"/>
              <a:round/>
              <a:headEnd type="none" w="sm" len="sm"/>
              <a:tailEnd type="none" w="sm" len="sm"/>
            </a:ln>
          </p:spPr>
        </p:cxnSp>
        <p:sp>
          <p:nvSpPr>
            <p:cNvPr id="1803" name="Google Shape;1803;g7574fcc975_0_1162"/>
            <p:cNvSpPr/>
            <p:nvPr/>
          </p:nvSpPr>
          <p:spPr>
            <a:xfrm>
              <a:off x="2259832" y="2157753"/>
              <a:ext cx="13121399" cy="910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Once you have added a parameter, you need to configure the build scripts to use it.</a:t>
              </a:r>
              <a:endParaRPr sz="2200" b="0" i="0" u="none" strike="noStrike" cap="none">
                <a:solidFill>
                  <a:srgbClr val="3F3F3F"/>
                </a:solidFill>
                <a:latin typeface="Open Sans"/>
                <a:ea typeface="Open Sans"/>
                <a:cs typeface="Open Sans"/>
                <a:sym typeface="Open Sans"/>
              </a:endParaRPr>
            </a:p>
          </p:txBody>
        </p:sp>
        <p:sp>
          <p:nvSpPr>
            <p:cNvPr id="1804" name="Google Shape;1804;g7574fcc975_0_1162"/>
            <p:cNvSpPr/>
            <p:nvPr/>
          </p:nvSpPr>
          <p:spPr>
            <a:xfrm>
              <a:off x="2287470" y="3488251"/>
              <a:ext cx="13093801"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Choosing the parameter name is important as Jenkins will pass this name through as an environment variable when it runs the build job.</a:t>
              </a:r>
              <a:endParaRPr sz="2200" b="0" i="0" u="none" strike="noStrike" cap="none">
                <a:solidFill>
                  <a:srgbClr val="3F3F3F"/>
                </a:solidFill>
                <a:latin typeface="Open Sans"/>
                <a:ea typeface="Open Sans"/>
                <a:cs typeface="Open Sans"/>
                <a:sym typeface="Open Sans"/>
              </a:endParaRPr>
            </a:p>
          </p:txBody>
        </p:sp>
        <p:sp>
          <p:nvSpPr>
            <p:cNvPr id="1805" name="Google Shape;1805;g7574fcc975_0_1162"/>
            <p:cNvSpPr/>
            <p:nvPr/>
          </p:nvSpPr>
          <p:spPr>
            <a:xfrm>
              <a:off x="2285480" y="4811798"/>
              <a:ext cx="12503099"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It is good practice to put them all in upper case to make the environment variables portable across operating systems.</a:t>
              </a:r>
              <a:endParaRPr sz="2200" b="0" i="0" u="none" strike="noStrike" cap="none">
                <a:solidFill>
                  <a:srgbClr val="3F3F3F"/>
                </a:solidFill>
                <a:latin typeface="Open Sans"/>
                <a:ea typeface="Open Sans"/>
                <a:cs typeface="Open Sans"/>
                <a:sym typeface="Open Sans"/>
              </a:endParaRPr>
            </a:p>
          </p:txBody>
        </p:sp>
        <p:sp>
          <p:nvSpPr>
            <p:cNvPr id="1806" name="Google Shape;1806;g7574fcc975_0_1162"/>
            <p:cNvSpPr/>
            <p:nvPr/>
          </p:nvSpPr>
          <p:spPr>
            <a:xfrm>
              <a:off x="2285512" y="6260400"/>
              <a:ext cx="12672300"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 can also use environment variables from your build scripts.</a:t>
              </a:r>
              <a:endParaRPr sz="2200" b="0" i="0" u="none" strike="noStrike" cap="none">
                <a:solidFill>
                  <a:srgbClr val="3F3F3F"/>
                </a:solidFill>
                <a:latin typeface="Open Sans"/>
                <a:ea typeface="Open Sans"/>
                <a:cs typeface="Open Sans"/>
                <a:sym typeface="Open Sans"/>
              </a:endParaRPr>
            </a:p>
          </p:txBody>
        </p:sp>
      </p:grpSp>
      <p:pic>
        <p:nvPicPr>
          <p:cNvPr id="1807" name="Google Shape;1807;g7574fcc975_0_1162"/>
          <p:cNvPicPr preferRelativeResize="0"/>
          <p:nvPr/>
        </p:nvPicPr>
        <p:blipFill rotWithShape="1">
          <a:blip r:embed="rId3">
            <a:alphaModFix/>
          </a:blip>
          <a:srcRect t="6807" b="6798"/>
          <a:stretch/>
        </p:blipFill>
        <p:spPr>
          <a:xfrm>
            <a:off x="1964704" y="917575"/>
            <a:ext cx="12735250" cy="9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g7574fcc975_0_3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Types of Build Jobs</a:t>
            </a:r>
            <a:endParaRPr/>
          </a:p>
        </p:txBody>
      </p:sp>
      <p:sp>
        <p:nvSpPr>
          <p:cNvPr id="1028" name="Google Shape;1028;g7574fcc975_0_32"/>
          <p:cNvSpPr/>
          <p:nvPr/>
        </p:nvSpPr>
        <p:spPr>
          <a:xfrm>
            <a:off x="2075623" y="2044875"/>
            <a:ext cx="116556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External job:</a:t>
            </a:r>
            <a:endParaRPr sz="2200" b="0" i="0" u="none" strike="noStrike" cap="none">
              <a:solidFill>
                <a:srgbClr val="3F3F3F"/>
              </a:solidFill>
              <a:latin typeface="Open Sans"/>
              <a:ea typeface="Open Sans"/>
              <a:cs typeface="Open Sans"/>
              <a:sym typeface="Open Sans"/>
            </a:endParaRPr>
          </a:p>
        </p:txBody>
      </p:sp>
      <p:sp>
        <p:nvSpPr>
          <p:cNvPr id="1029" name="Google Shape;1029;g7574fcc975_0_32"/>
          <p:cNvSpPr txBox="1"/>
          <p:nvPr/>
        </p:nvSpPr>
        <p:spPr>
          <a:xfrm>
            <a:off x="2332797" y="2794575"/>
            <a:ext cx="11398500" cy="769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external job </a:t>
            </a:r>
            <a:r>
              <a:rPr lang="en-US" sz="2200" b="0" i="0" u="none" strike="noStrike" cap="none">
                <a:solidFill>
                  <a:srgbClr val="3F3F3F"/>
                </a:solidFill>
                <a:latin typeface="Open Sans"/>
                <a:ea typeface="Open Sans"/>
                <a:cs typeface="Open Sans"/>
                <a:sym typeface="Open Sans"/>
              </a:rPr>
              <a:t>option helps you monitor non-interactive processes, like cron jobs.</a:t>
            </a:r>
            <a:endParaRPr sz="2200" b="0" i="0" u="none" strike="noStrike" cap="none">
              <a:solidFill>
                <a:srgbClr val="3F3F3F"/>
              </a:solidFill>
              <a:latin typeface="Open Sans"/>
              <a:ea typeface="Open Sans"/>
              <a:cs typeface="Open Sans"/>
              <a:sym typeface="Open Sans"/>
            </a:endParaRPr>
          </a:p>
        </p:txBody>
      </p:sp>
      <p:sp>
        <p:nvSpPr>
          <p:cNvPr id="1030" name="Google Shape;1030;g7574fcc975_0_32"/>
          <p:cNvSpPr/>
          <p:nvPr/>
        </p:nvSpPr>
        <p:spPr>
          <a:xfrm>
            <a:off x="2075623" y="4035225"/>
            <a:ext cx="116556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Multi-configuration job:</a:t>
            </a:r>
            <a:endParaRPr sz="2200" b="0" i="0" u="none" strike="noStrike" cap="none">
              <a:solidFill>
                <a:srgbClr val="3F3F3F"/>
              </a:solidFill>
              <a:latin typeface="Open Sans"/>
              <a:ea typeface="Open Sans"/>
              <a:cs typeface="Open Sans"/>
              <a:sym typeface="Open Sans"/>
            </a:endParaRPr>
          </a:p>
        </p:txBody>
      </p:sp>
      <p:sp>
        <p:nvSpPr>
          <p:cNvPr id="1031" name="Google Shape;1031;g7574fcc975_0_32"/>
          <p:cNvSpPr txBox="1"/>
          <p:nvPr/>
        </p:nvSpPr>
        <p:spPr>
          <a:xfrm>
            <a:off x="1776500" y="4759200"/>
            <a:ext cx="12100800" cy="23331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Multiconfiguration job </a:t>
            </a:r>
            <a:r>
              <a:rPr lang="en-US" sz="2200" b="0" i="0" u="none" strike="noStrike" cap="none">
                <a:solidFill>
                  <a:srgbClr val="3F3F3F"/>
                </a:solidFill>
                <a:latin typeface="Open Sans"/>
                <a:ea typeface="Open Sans"/>
                <a:cs typeface="Open Sans"/>
                <a:sym typeface="Open Sans"/>
              </a:rPr>
              <a:t>is also known as the matrix job.</a:t>
            </a:r>
            <a:endParaRPr/>
          </a:p>
          <a:p>
            <a:pPr marL="937557" marR="0" lvl="1" indent="-203200" algn="l" rtl="0">
              <a:lnSpc>
                <a:spcPct val="100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937557" marR="0" lvl="1"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lets you run the same build job with different configurations.</a:t>
            </a:r>
            <a:endParaRPr/>
          </a:p>
          <a:p>
            <a:pPr marL="937557" marR="0" lvl="1" indent="-203200" algn="l" rtl="0">
              <a:lnSpc>
                <a:spcPct val="100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937557" marR="0" lvl="1"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is used for testing an application in different environments, with different databases, or on different build machines.</a:t>
            </a:r>
            <a:endParaRPr sz="2200" b="0" i="0" u="none" strike="noStrike" cap="none">
              <a:solidFill>
                <a:srgbClr val="3F3F3F"/>
              </a:solidFill>
              <a:latin typeface="Open Sans"/>
              <a:ea typeface="Open Sans"/>
              <a:cs typeface="Open Sans"/>
              <a:sym typeface="Open Sans"/>
            </a:endParaRPr>
          </a:p>
        </p:txBody>
      </p:sp>
      <p:pic>
        <p:nvPicPr>
          <p:cNvPr id="1032" name="Google Shape;1032;g7574fcc975_0_32"/>
          <p:cNvPicPr preferRelativeResize="0"/>
          <p:nvPr/>
        </p:nvPicPr>
        <p:blipFill rotWithShape="1">
          <a:blip r:embed="rId3">
            <a:alphaModFix/>
          </a:blip>
          <a:srcRect t="6807" b="6798"/>
          <a:stretch/>
        </p:blipFill>
        <p:spPr>
          <a:xfrm>
            <a:off x="5794207" y="917575"/>
            <a:ext cx="4909989" cy="910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g6b02e325d3_0_14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Adapting Builds for Parameterized Build Scripts</a:t>
            </a:r>
            <a:endParaRPr/>
          </a:p>
        </p:txBody>
      </p:sp>
      <p:sp>
        <p:nvSpPr>
          <p:cNvPr id="1813" name="Google Shape;1813;g6b02e325d3_0_149"/>
          <p:cNvSpPr txBox="1">
            <a:spLocks noGrp="1"/>
          </p:cNvSpPr>
          <p:nvPr>
            <p:ph type="body" idx="1"/>
          </p:nvPr>
        </p:nvSpPr>
        <p:spPr>
          <a:xfrm>
            <a:off x="981800" y="974114"/>
            <a:ext cx="14292400" cy="51759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endParaRPr>
              <a:solidFill>
                <a:srgbClr val="434343"/>
              </a:solidFill>
            </a:endParaRPr>
          </a:p>
          <a:p>
            <a:pPr marL="0" lvl="0" indent="0" algn="ctr" rtl="0">
              <a:lnSpc>
                <a:spcPct val="115000"/>
              </a:lnSpc>
              <a:spcBef>
                <a:spcPts val="1000"/>
              </a:spcBef>
              <a:spcAft>
                <a:spcPts val="0"/>
              </a:spcAft>
              <a:buSzPts val="2800"/>
              <a:buNone/>
            </a:pPr>
            <a:r>
              <a:rPr lang="en-US">
                <a:solidFill>
                  <a:srgbClr val="434343"/>
                </a:solidFill>
              </a:rPr>
              <a:t>In an Ant or Maven build, you can use the special </a:t>
            </a:r>
            <a:r>
              <a:rPr lang="en-US" b="1" i="1">
                <a:solidFill>
                  <a:srgbClr val="434343"/>
                </a:solidFill>
              </a:rPr>
              <a:t>env</a:t>
            </a:r>
            <a:r>
              <a:rPr lang="en-US" b="1">
                <a:solidFill>
                  <a:srgbClr val="434343"/>
                </a:solidFill>
              </a:rPr>
              <a:t> </a:t>
            </a:r>
            <a:r>
              <a:rPr lang="en-US">
                <a:solidFill>
                  <a:srgbClr val="434343"/>
                </a:solidFill>
              </a:rPr>
              <a:t>property to access the current environment variables:</a:t>
            </a:r>
            <a:endParaRPr>
              <a:solidFill>
                <a:srgbClr val="434343"/>
              </a:solidFill>
            </a:endParaRPr>
          </a:p>
          <a:p>
            <a:pPr marL="914400" lvl="0" indent="0" algn="ctr" rtl="0">
              <a:lnSpc>
                <a:spcPct val="115000"/>
              </a:lnSpc>
              <a:spcBef>
                <a:spcPts val="1000"/>
              </a:spcBef>
              <a:spcAft>
                <a:spcPts val="0"/>
              </a:spcAft>
              <a:buSzPts val="2800"/>
              <a:buNone/>
            </a:pPr>
            <a:endParaRPr i="1">
              <a:solidFill>
                <a:srgbClr val="434343"/>
              </a:solidFill>
            </a:endParaRPr>
          </a:p>
          <a:p>
            <a:pPr marL="914400" lvl="0" indent="0" algn="ctr" rtl="0">
              <a:lnSpc>
                <a:spcPct val="115000"/>
              </a:lnSpc>
              <a:spcBef>
                <a:spcPts val="1000"/>
              </a:spcBef>
              <a:spcAft>
                <a:spcPts val="0"/>
              </a:spcAft>
              <a:buSzPts val="2800"/>
              <a:buNone/>
            </a:pPr>
            <a:endParaRPr i="1">
              <a:solidFill>
                <a:srgbClr val="434343"/>
              </a:solidFill>
            </a:endParaRPr>
          </a:p>
          <a:p>
            <a:pPr marL="914400" lvl="0" indent="0" algn="ctr" rtl="0">
              <a:lnSpc>
                <a:spcPct val="115000"/>
              </a:lnSpc>
              <a:spcBef>
                <a:spcPts val="1000"/>
              </a:spcBef>
              <a:spcAft>
                <a:spcPts val="0"/>
              </a:spcAft>
              <a:buSzPts val="2800"/>
              <a:buNone/>
            </a:pPr>
            <a:endParaRPr i="1">
              <a:solidFill>
                <a:srgbClr val="434343"/>
              </a:solidFill>
            </a:endParaRPr>
          </a:p>
          <a:p>
            <a:pPr marL="914400" lvl="0" indent="0" algn="ctr" rtl="0">
              <a:lnSpc>
                <a:spcPct val="115000"/>
              </a:lnSpc>
              <a:spcBef>
                <a:spcPts val="1000"/>
              </a:spcBef>
              <a:spcAft>
                <a:spcPts val="0"/>
              </a:spcAft>
              <a:buSzPts val="2800"/>
              <a:buNone/>
            </a:pPr>
            <a:endParaRPr i="1">
              <a:solidFill>
                <a:srgbClr val="434343"/>
              </a:solidFill>
            </a:endParaRPr>
          </a:p>
          <a:p>
            <a:pPr marL="914400" lvl="0" indent="0" algn="ctr" rtl="0">
              <a:lnSpc>
                <a:spcPct val="115000"/>
              </a:lnSpc>
              <a:spcBef>
                <a:spcPts val="1000"/>
              </a:spcBef>
              <a:spcAft>
                <a:spcPts val="0"/>
              </a:spcAft>
              <a:buSzPts val="2800"/>
              <a:buNone/>
            </a:pPr>
            <a:endParaRPr i="1">
              <a:solidFill>
                <a:srgbClr val="434343"/>
              </a:solidFill>
            </a:endParaRPr>
          </a:p>
          <a:p>
            <a:pPr marL="914400" lvl="0" indent="0" algn="ctr" rtl="0">
              <a:lnSpc>
                <a:spcPct val="115000"/>
              </a:lnSpc>
              <a:spcBef>
                <a:spcPts val="1000"/>
              </a:spcBef>
              <a:spcAft>
                <a:spcPts val="0"/>
              </a:spcAft>
              <a:buSzPts val="2800"/>
              <a:buNone/>
            </a:pPr>
            <a:endParaRPr i="1">
              <a:solidFill>
                <a:srgbClr val="434343"/>
              </a:solidFill>
            </a:endParaRPr>
          </a:p>
          <a:p>
            <a:pPr marL="914400" lvl="0" indent="0" algn="ctr" rtl="0">
              <a:lnSpc>
                <a:spcPct val="115000"/>
              </a:lnSpc>
              <a:spcBef>
                <a:spcPts val="1000"/>
              </a:spcBef>
              <a:spcAft>
                <a:spcPts val="0"/>
              </a:spcAft>
              <a:buSzPts val="2800"/>
              <a:buNone/>
            </a:pPr>
            <a:endParaRPr i="1">
              <a:solidFill>
                <a:srgbClr val="434343"/>
              </a:solidFill>
            </a:endParaRPr>
          </a:p>
          <a:p>
            <a:pPr marL="914400" lvl="0" indent="0" algn="ctr" rtl="0">
              <a:lnSpc>
                <a:spcPct val="115000"/>
              </a:lnSpc>
              <a:spcBef>
                <a:spcPts val="1000"/>
              </a:spcBef>
              <a:spcAft>
                <a:spcPts val="0"/>
              </a:spcAft>
              <a:buSzPts val="2800"/>
              <a:buNone/>
            </a:pPr>
            <a:endParaRPr i="1">
              <a:solidFill>
                <a:srgbClr val="434343"/>
              </a:solidFill>
            </a:endParaRPr>
          </a:p>
          <a:p>
            <a:pPr marL="914400" lvl="0" indent="0" algn="ctr" rtl="0">
              <a:lnSpc>
                <a:spcPct val="115000"/>
              </a:lnSpc>
              <a:spcBef>
                <a:spcPts val="1000"/>
              </a:spcBef>
              <a:spcAft>
                <a:spcPts val="0"/>
              </a:spcAft>
              <a:buSzPts val="2800"/>
              <a:buNone/>
            </a:pPr>
            <a:endParaRPr i="1">
              <a:solidFill>
                <a:srgbClr val="434343"/>
              </a:solidFill>
            </a:endParaRPr>
          </a:p>
          <a:p>
            <a:pPr marL="0" lvl="0" indent="0" algn="ctr" rtl="0">
              <a:lnSpc>
                <a:spcPct val="115000"/>
              </a:lnSpc>
              <a:spcBef>
                <a:spcPts val="1000"/>
              </a:spcBef>
              <a:spcAft>
                <a:spcPts val="0"/>
              </a:spcAft>
              <a:buSzPts val="2800"/>
              <a:buNone/>
            </a:pPr>
            <a:r>
              <a:rPr lang="en-US">
                <a:solidFill>
                  <a:srgbClr val="434343"/>
                </a:solidFill>
              </a:rPr>
              <a:t>Another option is to pass the parameter into the build script as a property value.</a:t>
            </a:r>
            <a:endParaRPr>
              <a:solidFill>
                <a:srgbClr val="434343"/>
              </a:solidFill>
            </a:endParaRPr>
          </a:p>
        </p:txBody>
      </p:sp>
      <p:sp>
        <p:nvSpPr>
          <p:cNvPr id="1814" name="Google Shape;1814;g6b02e325d3_0_149"/>
          <p:cNvSpPr/>
          <p:nvPr/>
        </p:nvSpPr>
        <p:spPr>
          <a:xfrm>
            <a:off x="5280098" y="3026778"/>
            <a:ext cx="5466300" cy="2571105"/>
          </a:xfrm>
          <a:prstGeom prst="roundRect">
            <a:avLst>
              <a:gd name="adj" fmla="val 8914"/>
            </a:avLst>
          </a:prstGeom>
          <a:solidFill>
            <a:srgbClr val="FBE4D4"/>
          </a:solidFill>
          <a:ln w="19050" cap="flat" cmpd="sng">
            <a:solidFill>
              <a:srgbClr val="FAA63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&lt;target name="printversion"&gt;  </a:t>
            </a: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&lt;property environment="env" /&gt;  </a:t>
            </a: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&lt;echo message="${env.VERSION}"/&gt;</a:t>
            </a: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&lt;/target&gt;</a:t>
            </a:r>
            <a:endParaRPr sz="2200" b="1" i="0" u="none" strike="noStrike" cap="none">
              <a:solidFill>
                <a:srgbClr val="3F3F3F"/>
              </a:solidFill>
              <a:latin typeface="Open Sans"/>
              <a:ea typeface="Open Sans"/>
              <a:cs typeface="Open Sans"/>
              <a:sym typeface="Open Sans"/>
            </a:endParaRPr>
          </a:p>
        </p:txBody>
      </p:sp>
      <p:pic>
        <p:nvPicPr>
          <p:cNvPr id="1815" name="Google Shape;1815;g6b02e325d3_0_149"/>
          <p:cNvPicPr preferRelativeResize="0"/>
          <p:nvPr/>
        </p:nvPicPr>
        <p:blipFill rotWithShape="1">
          <a:blip r:embed="rId3">
            <a:alphaModFix/>
          </a:blip>
          <a:srcRect t="6807" b="6798"/>
          <a:stretch/>
        </p:blipFill>
        <p:spPr>
          <a:xfrm>
            <a:off x="1964704" y="917575"/>
            <a:ext cx="12735250" cy="91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g7574fcc975_0_108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from a Subversion Tag</a:t>
            </a:r>
            <a:endParaRPr/>
          </a:p>
        </p:txBody>
      </p:sp>
      <p:sp>
        <p:nvSpPr>
          <p:cNvPr id="1821" name="Google Shape;1821;g7574fcc975_0_1087"/>
          <p:cNvSpPr/>
          <p:nvPr/>
        </p:nvSpPr>
        <p:spPr>
          <a:xfrm>
            <a:off x="-1027114" y="2516396"/>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22" name="Google Shape;1822;g7574fcc975_0_1087"/>
          <p:cNvSpPr/>
          <p:nvPr/>
        </p:nvSpPr>
        <p:spPr>
          <a:xfrm>
            <a:off x="2256657" y="2644424"/>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23" name="Google Shape;1823;g7574fcc975_0_1087"/>
          <p:cNvSpPr/>
          <p:nvPr/>
        </p:nvSpPr>
        <p:spPr>
          <a:xfrm>
            <a:off x="2256657" y="6346924"/>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24" name="Google Shape;1824;g7574fcc975_0_1087"/>
          <p:cNvSpPr/>
          <p:nvPr/>
        </p:nvSpPr>
        <p:spPr>
          <a:xfrm>
            <a:off x="3166587" y="3726189"/>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25" name="Google Shape;1825;g7574fcc975_0_1087"/>
          <p:cNvSpPr/>
          <p:nvPr/>
        </p:nvSpPr>
        <p:spPr>
          <a:xfrm>
            <a:off x="3148764" y="5244376"/>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26" name="Google Shape;1826;g7574fcc975_0_1087"/>
          <p:cNvSpPr txBox="1"/>
          <p:nvPr/>
        </p:nvSpPr>
        <p:spPr>
          <a:xfrm>
            <a:off x="3014338" y="2102845"/>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The parameterized trigger provides a special support for Subversion that allows you to build against a specific Subversion tag. </a:t>
            </a:r>
            <a:endParaRPr sz="2200" b="0" i="0" u="none" strike="noStrike" cap="none">
              <a:solidFill>
                <a:srgbClr val="3F3F3F"/>
              </a:solidFill>
              <a:latin typeface="Open Sans"/>
              <a:ea typeface="Open Sans"/>
              <a:cs typeface="Open Sans"/>
              <a:sym typeface="Open Sans"/>
            </a:endParaRPr>
          </a:p>
        </p:txBody>
      </p:sp>
      <p:sp>
        <p:nvSpPr>
          <p:cNvPr id="1827" name="Google Shape;1827;g7574fcc975_0_1087"/>
          <p:cNvSpPr txBox="1"/>
          <p:nvPr/>
        </p:nvSpPr>
        <p:spPr>
          <a:xfrm>
            <a:off x="3801231" y="3294907"/>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This support for Subversion is useful if you want to run a release build using a tag generated by a previous build job. For example, an upstream build job may tag a particular revision.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828" name="Google Shape;1828;g7574fcc975_0_1087"/>
          <p:cNvSpPr txBox="1"/>
          <p:nvPr/>
        </p:nvSpPr>
        <p:spPr>
          <a:xfrm>
            <a:off x="3801231" y="5065365"/>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13131"/>
              </a:solidFill>
              <a:latin typeface="Open Sans"/>
              <a:ea typeface="Open Sans"/>
              <a:cs typeface="Open Sans"/>
              <a:sym typeface="Open Sans"/>
            </a:endParaRPr>
          </a:p>
        </p:txBody>
      </p:sp>
      <p:sp>
        <p:nvSpPr>
          <p:cNvPr id="1829" name="Google Shape;1829;g7574fcc975_0_1087"/>
          <p:cNvSpPr txBox="1"/>
          <p:nvPr/>
        </p:nvSpPr>
        <p:spPr>
          <a:xfrm>
            <a:off x="3801225" y="4791786"/>
            <a:ext cx="10845600" cy="1492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You can configure a Jenkins build to run against a selected tag by using the </a:t>
            </a:r>
            <a:r>
              <a:rPr lang="en-US" sz="2200" b="0" i="1" u="none" strike="noStrike" cap="none">
                <a:solidFill>
                  <a:srgbClr val="3F3F3F"/>
                </a:solidFill>
                <a:latin typeface="Open Sans"/>
                <a:ea typeface="Open Sans"/>
                <a:cs typeface="Open Sans"/>
                <a:sym typeface="Open Sans"/>
              </a:rPr>
              <a:t>List Subversion Tag</a:t>
            </a:r>
            <a:r>
              <a:rPr lang="en-US" sz="2200" b="0" i="0" u="none" strike="noStrike" cap="none">
                <a:solidFill>
                  <a:srgbClr val="3F3F3F"/>
                </a:solidFill>
                <a:latin typeface="Open Sans"/>
                <a:ea typeface="Open Sans"/>
                <a:cs typeface="Open Sans"/>
                <a:sym typeface="Open Sans"/>
              </a:rPr>
              <a:t> parameter type and providing the Subversion repository URL pointing to the tags directory of your project.</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1830" name="Google Shape;1830;g7574fcc975_0_1087"/>
          <p:cNvPicPr preferRelativeResize="0"/>
          <p:nvPr/>
        </p:nvPicPr>
        <p:blipFill rotWithShape="1">
          <a:blip r:embed="rId3">
            <a:alphaModFix/>
          </a:blip>
          <a:srcRect/>
          <a:stretch/>
        </p:blipFill>
        <p:spPr>
          <a:xfrm>
            <a:off x="526750" y="4069972"/>
            <a:ext cx="2187102" cy="1308625"/>
          </a:xfrm>
          <a:prstGeom prst="rect">
            <a:avLst/>
          </a:prstGeom>
          <a:noFill/>
          <a:ln>
            <a:noFill/>
          </a:ln>
        </p:spPr>
      </p:pic>
      <p:sp>
        <p:nvSpPr>
          <p:cNvPr id="1831" name="Google Shape;1831;g7574fcc975_0_1087"/>
          <p:cNvSpPr txBox="1"/>
          <p:nvPr/>
        </p:nvSpPr>
        <p:spPr>
          <a:xfrm>
            <a:off x="3166575" y="6457785"/>
            <a:ext cx="10845600" cy="11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Alternatively, you can use the standard Maven release process to generate a new release.</a:t>
            </a:r>
            <a:endParaRPr sz="2200" b="0" i="0" u="none" strike="noStrike" cap="none">
              <a:solidFill>
                <a:srgbClr val="3F3F3F"/>
              </a:solidFill>
              <a:latin typeface="Open Sans"/>
              <a:ea typeface="Open Sans"/>
              <a:cs typeface="Open Sans"/>
              <a:sym typeface="Open Sans"/>
            </a:endParaRPr>
          </a:p>
        </p:txBody>
      </p:sp>
      <p:pic>
        <p:nvPicPr>
          <p:cNvPr id="1832" name="Google Shape;1832;g7574fcc975_0_1087"/>
          <p:cNvPicPr preferRelativeResize="0"/>
          <p:nvPr/>
        </p:nvPicPr>
        <p:blipFill rotWithShape="1">
          <a:blip r:embed="rId4">
            <a:alphaModFix/>
          </a:blip>
          <a:srcRect t="6807" b="6798"/>
          <a:stretch/>
        </p:blipFill>
        <p:spPr>
          <a:xfrm>
            <a:off x="4378535" y="917575"/>
            <a:ext cx="7907588" cy="91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g6b02e325d3_0_9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From A Subversion Tag</a:t>
            </a:r>
            <a:endParaRPr/>
          </a:p>
        </p:txBody>
      </p:sp>
      <p:sp>
        <p:nvSpPr>
          <p:cNvPr id="1838" name="Google Shape;1838;g6b02e325d3_0_99"/>
          <p:cNvSpPr txBox="1">
            <a:spLocks noGrp="1"/>
          </p:cNvSpPr>
          <p:nvPr>
            <p:ph type="body" idx="1"/>
          </p:nvPr>
        </p:nvSpPr>
        <p:spPr>
          <a:xfrm>
            <a:off x="2444334" y="1503500"/>
            <a:ext cx="11367333" cy="6873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434343"/>
                </a:solidFill>
              </a:rPr>
              <a:t>The screenshot below shows how to use parameters to build from a Subversion tag.</a:t>
            </a:r>
            <a:endParaRPr sz="2200">
              <a:solidFill>
                <a:srgbClr val="434343"/>
              </a:solidFill>
              <a:latin typeface="Open Sans"/>
              <a:ea typeface="Open Sans"/>
              <a:cs typeface="Open Sans"/>
              <a:sym typeface="Open Sans"/>
            </a:endParaRPr>
          </a:p>
        </p:txBody>
      </p:sp>
      <p:pic>
        <p:nvPicPr>
          <p:cNvPr id="1839" name="Google Shape;1839;g6b02e325d3_0_99"/>
          <p:cNvPicPr preferRelativeResize="0"/>
          <p:nvPr/>
        </p:nvPicPr>
        <p:blipFill rotWithShape="1">
          <a:blip r:embed="rId3">
            <a:alphaModFix/>
          </a:blip>
          <a:srcRect/>
          <a:stretch/>
        </p:blipFill>
        <p:spPr>
          <a:xfrm>
            <a:off x="3294263" y="2929300"/>
            <a:ext cx="9667376" cy="2737525"/>
          </a:xfrm>
          <a:prstGeom prst="rect">
            <a:avLst/>
          </a:prstGeom>
          <a:noFill/>
          <a:ln>
            <a:noFill/>
          </a:ln>
        </p:spPr>
      </p:pic>
      <p:pic>
        <p:nvPicPr>
          <p:cNvPr id="1840" name="Google Shape;1840;g6b02e325d3_0_99"/>
          <p:cNvPicPr preferRelativeResize="0"/>
          <p:nvPr/>
        </p:nvPicPr>
        <p:blipFill rotWithShape="1">
          <a:blip r:embed="rId4">
            <a:alphaModFix/>
          </a:blip>
          <a:srcRect t="6807" b="6798"/>
          <a:stretch/>
        </p:blipFill>
        <p:spPr>
          <a:xfrm>
            <a:off x="4378535" y="917575"/>
            <a:ext cx="7907588" cy="910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g7574fcc975_0_111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From A Git Tag</a:t>
            </a:r>
            <a:endParaRPr/>
          </a:p>
        </p:txBody>
      </p:sp>
      <p:sp>
        <p:nvSpPr>
          <p:cNvPr id="1846" name="Google Shape;1846;g7574fcc975_0_1111"/>
          <p:cNvSpPr/>
          <p:nvPr/>
        </p:nvSpPr>
        <p:spPr>
          <a:xfrm>
            <a:off x="-1006332" y="2308579"/>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7" name="Google Shape;1847;g7574fcc975_0_1111"/>
          <p:cNvSpPr/>
          <p:nvPr/>
        </p:nvSpPr>
        <p:spPr>
          <a:xfrm>
            <a:off x="2125042" y="2436607"/>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48" name="Google Shape;1848;g7574fcc975_0_1111"/>
          <p:cNvSpPr/>
          <p:nvPr/>
        </p:nvSpPr>
        <p:spPr>
          <a:xfrm>
            <a:off x="2125042" y="6139107"/>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49" name="Google Shape;1849;g7574fcc975_0_1111"/>
          <p:cNvSpPr/>
          <p:nvPr/>
        </p:nvSpPr>
        <p:spPr>
          <a:xfrm>
            <a:off x="3034972" y="3518372"/>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50" name="Google Shape;1850;g7574fcc975_0_1111"/>
          <p:cNvSpPr/>
          <p:nvPr/>
        </p:nvSpPr>
        <p:spPr>
          <a:xfrm>
            <a:off x="3017149" y="5036559"/>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51" name="Google Shape;1851;g7574fcc975_0_1111"/>
          <p:cNvSpPr txBox="1"/>
          <p:nvPr/>
        </p:nvSpPr>
        <p:spPr>
          <a:xfrm>
            <a:off x="2882723" y="2123628"/>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Building from a Git tag is not as simple as building from a Subversion tag. However, you can use parameters to indicate the tag to use. </a:t>
            </a:r>
            <a:endParaRPr sz="2200" b="0" i="0" u="none" strike="noStrike" cap="none">
              <a:solidFill>
                <a:srgbClr val="434343"/>
              </a:solidFill>
              <a:latin typeface="Open Sans"/>
              <a:ea typeface="Open Sans"/>
              <a:cs typeface="Open Sans"/>
              <a:sym typeface="Open Sans"/>
            </a:endParaRPr>
          </a:p>
        </p:txBody>
      </p:sp>
      <p:sp>
        <p:nvSpPr>
          <p:cNvPr id="1852" name="Google Shape;1852;g7574fcc975_0_1111"/>
          <p:cNvSpPr txBox="1"/>
          <p:nvPr/>
        </p:nvSpPr>
        <p:spPr>
          <a:xfrm>
            <a:off x="3669616" y="3239490"/>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When Jenkins obtains a copy of the source code from Git, it clones the Git repository, including all the tags. </a:t>
            </a:r>
            <a:endParaRPr sz="2200" b="0" i="0" u="none" strike="noStrike" cap="none">
              <a:solidFill>
                <a:srgbClr val="434343"/>
              </a:solidFill>
              <a:latin typeface="Open Sans"/>
              <a:ea typeface="Open Sans"/>
              <a:cs typeface="Open Sans"/>
              <a:sym typeface="Open Sans"/>
            </a:endParaRPr>
          </a:p>
        </p:txBody>
      </p:sp>
      <p:sp>
        <p:nvSpPr>
          <p:cNvPr id="1853" name="Google Shape;1853;g7574fcc975_0_1111"/>
          <p:cNvSpPr txBox="1"/>
          <p:nvPr/>
        </p:nvSpPr>
        <p:spPr>
          <a:xfrm>
            <a:off x="3669616" y="4857548"/>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Once you have the latest version of the repository on your Jenkins server, you can proceed to checkout a tagged version using</a:t>
            </a:r>
            <a:r>
              <a:rPr lang="en-US" sz="2200" b="1" i="0" u="none" strike="noStrike" cap="none">
                <a:solidFill>
                  <a:srgbClr val="434343"/>
                </a:solidFill>
                <a:latin typeface="Open Sans"/>
                <a:ea typeface="Open Sans"/>
                <a:cs typeface="Open Sans"/>
                <a:sym typeface="Open Sans"/>
              </a:rPr>
              <a:t> gitcheckout &lt;tagname&gt;</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434343"/>
              </a:solidFill>
              <a:latin typeface="Open Sans"/>
              <a:ea typeface="Open Sans"/>
              <a:cs typeface="Open Sans"/>
              <a:sym typeface="Open Sans"/>
            </a:endParaRPr>
          </a:p>
        </p:txBody>
      </p:sp>
      <p:sp>
        <p:nvSpPr>
          <p:cNvPr id="1854" name="Google Shape;1854;g7574fcc975_0_1111"/>
          <p:cNvSpPr txBox="1"/>
          <p:nvPr/>
        </p:nvSpPr>
        <p:spPr>
          <a:xfrm>
            <a:off x="2882723" y="6132217"/>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434343"/>
                </a:solidFill>
                <a:latin typeface="Open Sans"/>
                <a:ea typeface="Open Sans"/>
                <a:cs typeface="Open Sans"/>
                <a:sym typeface="Open Sans"/>
              </a:rPr>
              <a:t>To do this in Jenkins, you need to add a String parameter to your build job.</a:t>
            </a:r>
            <a:endParaRPr sz="2200" b="0" i="0" u="none" strike="noStrike" cap="none">
              <a:solidFill>
                <a:srgbClr val="434343"/>
              </a:solidFill>
              <a:latin typeface="Open Sans"/>
              <a:ea typeface="Open Sans"/>
              <a:cs typeface="Open Sans"/>
              <a:sym typeface="Open Sans"/>
            </a:endParaRPr>
          </a:p>
        </p:txBody>
      </p:sp>
      <p:pic>
        <p:nvPicPr>
          <p:cNvPr id="1855" name="Google Shape;1855;g7574fcc975_0_1111"/>
          <p:cNvPicPr preferRelativeResize="0"/>
          <p:nvPr/>
        </p:nvPicPr>
        <p:blipFill rotWithShape="1">
          <a:blip r:embed="rId3">
            <a:alphaModFix/>
          </a:blip>
          <a:srcRect/>
          <a:stretch/>
        </p:blipFill>
        <p:spPr>
          <a:xfrm>
            <a:off x="864560" y="3741968"/>
            <a:ext cx="1597925" cy="1597925"/>
          </a:xfrm>
          <a:prstGeom prst="rect">
            <a:avLst/>
          </a:prstGeom>
          <a:noFill/>
          <a:ln>
            <a:noFill/>
          </a:ln>
        </p:spPr>
      </p:pic>
      <p:pic>
        <p:nvPicPr>
          <p:cNvPr id="1856" name="Google Shape;1856;g7574fcc975_0_1111"/>
          <p:cNvPicPr preferRelativeResize="0"/>
          <p:nvPr/>
        </p:nvPicPr>
        <p:blipFill rotWithShape="1">
          <a:blip r:embed="rId4">
            <a:alphaModFix/>
          </a:blip>
          <a:srcRect t="6807" b="6798"/>
          <a:stretch/>
        </p:blipFill>
        <p:spPr>
          <a:xfrm>
            <a:off x="5002385" y="917575"/>
            <a:ext cx="6535196" cy="91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g6b02e325d3_0_11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Building From A Git Tag</a:t>
            </a:r>
            <a:endParaRPr/>
          </a:p>
        </p:txBody>
      </p:sp>
      <p:sp>
        <p:nvSpPr>
          <p:cNvPr id="1862" name="Google Shape;1862;g6b02e325d3_0_114"/>
          <p:cNvSpPr txBox="1">
            <a:spLocks noGrp="1"/>
          </p:cNvSpPr>
          <p:nvPr>
            <p:ph type="body" idx="1"/>
          </p:nvPr>
        </p:nvSpPr>
        <p:spPr>
          <a:xfrm>
            <a:off x="2933432" y="1503500"/>
            <a:ext cx="10389137" cy="53577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1000"/>
              </a:spcBef>
              <a:spcAft>
                <a:spcPts val="0"/>
              </a:spcAft>
              <a:buSzPts val="2800"/>
              <a:buNone/>
            </a:pPr>
            <a:r>
              <a:rPr lang="en-US">
                <a:solidFill>
                  <a:srgbClr val="434343"/>
                </a:solidFill>
              </a:rPr>
              <a:t>The screenshot below shows how to configure the parameter for a Git tag:</a:t>
            </a:r>
            <a:endParaRPr>
              <a:solidFill>
                <a:srgbClr val="434343"/>
              </a:solidFill>
            </a:endParaRPr>
          </a:p>
          <a:p>
            <a:pPr marL="457200" lvl="0" indent="0" algn="l" rtl="0">
              <a:lnSpc>
                <a:spcPct val="115000"/>
              </a:lnSpc>
              <a:spcBef>
                <a:spcPts val="1000"/>
              </a:spcBef>
              <a:spcAft>
                <a:spcPts val="0"/>
              </a:spcAft>
              <a:buSzPts val="2800"/>
              <a:buNone/>
            </a:pPr>
            <a:endParaRPr>
              <a:solidFill>
                <a:srgbClr val="434343"/>
              </a:solidFill>
            </a:endParaRPr>
          </a:p>
        </p:txBody>
      </p:sp>
      <p:pic>
        <p:nvPicPr>
          <p:cNvPr id="1863" name="Google Shape;1863;g6b02e325d3_0_114"/>
          <p:cNvPicPr preferRelativeResize="0"/>
          <p:nvPr/>
        </p:nvPicPr>
        <p:blipFill rotWithShape="1">
          <a:blip r:embed="rId3">
            <a:alphaModFix/>
          </a:blip>
          <a:srcRect/>
          <a:stretch/>
        </p:blipFill>
        <p:spPr>
          <a:xfrm>
            <a:off x="3801571" y="2670400"/>
            <a:ext cx="8652775" cy="3503650"/>
          </a:xfrm>
          <a:prstGeom prst="rect">
            <a:avLst/>
          </a:prstGeom>
          <a:noFill/>
          <a:ln>
            <a:noFill/>
          </a:ln>
        </p:spPr>
      </p:pic>
      <p:pic>
        <p:nvPicPr>
          <p:cNvPr id="1864" name="Google Shape;1864;g6b02e325d3_0_114"/>
          <p:cNvPicPr preferRelativeResize="0"/>
          <p:nvPr/>
        </p:nvPicPr>
        <p:blipFill rotWithShape="1">
          <a:blip r:embed="rId4">
            <a:alphaModFix/>
          </a:blip>
          <a:srcRect t="6807" b="6798"/>
          <a:stretch/>
        </p:blipFill>
        <p:spPr>
          <a:xfrm>
            <a:off x="5002385" y="917575"/>
            <a:ext cx="6535196" cy="910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39"/>
          <p:cNvSpPr txBox="1">
            <a:spLocks noGrp="1"/>
          </p:cNvSpPr>
          <p:nvPr>
            <p:ph type="title"/>
          </p:nvPr>
        </p:nvSpPr>
        <p:spPr>
          <a:xfrm>
            <a:off x="590126" y="1251404"/>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a:ea typeface="Open Sans SemiBold"/>
                <a:cs typeface="Open Sans SemiBold"/>
                <a:sym typeface="Open Sans SemiBold"/>
              </a:rPr>
              <a:t>Building From Tags</a:t>
            </a:r>
            <a:endParaRPr/>
          </a:p>
        </p:txBody>
      </p:sp>
      <p:sp>
        <p:nvSpPr>
          <p:cNvPr id="1871" name="Google Shape;1871;p39"/>
          <p:cNvSpPr txBox="1">
            <a:spLocks noGrp="1"/>
          </p:cNvSpPr>
          <p:nvPr>
            <p:ph type="body" idx="1"/>
          </p:nvPr>
        </p:nvSpPr>
        <p:spPr>
          <a:xfrm>
            <a:off x="590126" y="2301222"/>
            <a:ext cx="14539038" cy="3821283"/>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 have been asked to configure a build job in Jenkins that builds from a Git tag.</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Add the Git parameter plugin to Jenkins</a:t>
            </a:r>
            <a:endParaRPr/>
          </a:p>
          <a:p>
            <a:pPr marL="457200" lvl="0" indent="-368300" algn="l" rtl="0">
              <a:lnSpc>
                <a:spcPct val="150000"/>
              </a:lnSpc>
              <a:spcBef>
                <a:spcPts val="1000"/>
              </a:spcBef>
              <a:spcAft>
                <a:spcPts val="0"/>
              </a:spcAft>
              <a:buSzPts val="2200"/>
              <a:buFont typeface="Open Sans"/>
              <a:buAutoNum type="arabicPeriod"/>
            </a:pPr>
            <a:r>
              <a:rPr lang="en-US"/>
              <a:t>Create a tag in a Git repository</a:t>
            </a:r>
            <a:endParaRPr/>
          </a:p>
          <a:p>
            <a:pPr marL="457200" lvl="0" indent="-368300" algn="l" rtl="0">
              <a:lnSpc>
                <a:spcPct val="150000"/>
              </a:lnSpc>
              <a:spcBef>
                <a:spcPts val="1000"/>
              </a:spcBef>
              <a:spcAft>
                <a:spcPts val="0"/>
              </a:spcAft>
              <a:buSzPts val="2200"/>
              <a:buFont typeface="Open Sans"/>
              <a:buAutoNum type="arabicPeriod"/>
            </a:pPr>
            <a:r>
              <a:rPr lang="en-US"/>
              <a:t>Configure a freestyle build job to read from the tag</a:t>
            </a:r>
            <a:endParaRPr/>
          </a:p>
          <a:p>
            <a:pPr marL="457200" lvl="0" indent="-368300" algn="l" rtl="0">
              <a:lnSpc>
                <a:spcPct val="150000"/>
              </a:lnSpc>
              <a:spcBef>
                <a:spcPts val="1000"/>
              </a:spcBef>
              <a:spcAft>
                <a:spcPts val="0"/>
              </a:spcAft>
              <a:buSzPts val="2200"/>
              <a:buFont typeface="Open Sans"/>
              <a:buAutoNum type="arabicPeriod"/>
            </a:pPr>
            <a:r>
              <a:rPr lang="en-US"/>
              <a:t>Test the project and build from the Git tag</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6b02e325d3_0_12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Starting a Parameterized Build Job Remotely</a:t>
            </a:r>
            <a:endParaRPr/>
          </a:p>
        </p:txBody>
      </p:sp>
      <p:sp>
        <p:nvSpPr>
          <p:cNvPr id="1877" name="Google Shape;1877;g6b02e325d3_0_121"/>
          <p:cNvSpPr txBox="1">
            <a:spLocks noGrp="1"/>
          </p:cNvSpPr>
          <p:nvPr>
            <p:ph type="body" idx="1"/>
          </p:nvPr>
        </p:nvSpPr>
        <p:spPr>
          <a:xfrm>
            <a:off x="1902100" y="1503500"/>
            <a:ext cx="13217398" cy="53577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434343"/>
                </a:solidFill>
              </a:rPr>
              <a:t>You can start a parameterized build job remotely, by invoking the URL of the build job. </a:t>
            </a: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0" lvl="0" indent="0" algn="l" rtl="0">
              <a:lnSpc>
                <a:spcPct val="115000"/>
              </a:lnSpc>
              <a:spcBef>
                <a:spcPts val="1000"/>
              </a:spcBef>
              <a:spcAft>
                <a:spcPts val="0"/>
              </a:spcAft>
              <a:buSzPts val="2800"/>
              <a:buNone/>
            </a:pPr>
            <a:endParaRPr>
              <a:solidFill>
                <a:srgbClr val="434343"/>
              </a:solidFill>
            </a:endParaRPr>
          </a:p>
          <a:p>
            <a:pPr marL="457200" lvl="0" indent="-406400" algn="l" rtl="0">
              <a:lnSpc>
                <a:spcPct val="115000"/>
              </a:lnSpc>
              <a:spcBef>
                <a:spcPts val="1000"/>
              </a:spcBef>
              <a:spcAft>
                <a:spcPts val="0"/>
              </a:spcAft>
              <a:buClr>
                <a:srgbClr val="434343"/>
              </a:buClr>
              <a:buSzPts val="2200"/>
              <a:buFont typeface="Arial"/>
              <a:buChar char="•"/>
            </a:pPr>
            <a:r>
              <a:rPr lang="en-US">
                <a:solidFill>
                  <a:srgbClr val="434343"/>
                </a:solidFill>
              </a:rPr>
              <a:t>Note that the parameter names in the URL are case-sensitive, and the values need to be escaped like any HTTP parameter.  </a:t>
            </a:r>
            <a:endParaRPr/>
          </a:p>
          <a:p>
            <a:pPr marL="457200" lvl="0" indent="-330200" algn="l" rtl="0">
              <a:lnSpc>
                <a:spcPct val="115000"/>
              </a:lnSpc>
              <a:spcBef>
                <a:spcPts val="100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If you are using a Run parameter, you need to provide the name of the build job as well as the run number.</a:t>
            </a:r>
            <a:endParaRPr>
              <a:solidFill>
                <a:srgbClr val="434343"/>
              </a:solidFill>
            </a:endParaRPr>
          </a:p>
        </p:txBody>
      </p:sp>
      <p:sp>
        <p:nvSpPr>
          <p:cNvPr id="1878" name="Google Shape;1878;g6b02e325d3_0_121"/>
          <p:cNvSpPr/>
          <p:nvPr/>
        </p:nvSpPr>
        <p:spPr>
          <a:xfrm>
            <a:off x="2048200" y="2621075"/>
            <a:ext cx="12189600" cy="1371600"/>
          </a:xfrm>
          <a:prstGeom prst="roundRect">
            <a:avLst>
              <a:gd name="adj" fmla="val 16667"/>
            </a:avLst>
          </a:prstGeom>
          <a:solidFill>
            <a:srgbClr val="FBE4D4"/>
          </a:solidFill>
          <a:ln w="19050" cap="flat" cmpd="sng">
            <a:solidFill>
              <a:srgbClr val="FAA634"/>
            </a:solidFill>
            <a:prstDash val="solid"/>
            <a:round/>
            <a:headEnd type="none" w="sm" len="sm"/>
            <a:tailEnd type="none" w="sm" len="sm"/>
          </a:ln>
        </p:spPr>
        <p:txBody>
          <a:bodyPr spcFirstLastPara="1" wrap="square" lIns="91425" tIns="91425" rIns="91425" bIns="91425" anchor="t" anchorCtr="0">
            <a:noAutofit/>
          </a:bodyPr>
          <a:lstStyle/>
          <a:p>
            <a:pPr marL="457200" marR="0" lvl="0" indent="0" algn="l" rtl="0">
              <a:lnSpc>
                <a:spcPct val="115000"/>
              </a:lnSpc>
              <a:spcBef>
                <a:spcPts val="1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typical form of a parameterized build job URL is:</a:t>
            </a:r>
            <a:endParaRPr sz="2200" b="0" i="0" u="none" strike="noStrike" cap="none">
              <a:solidFill>
                <a:srgbClr val="434343"/>
              </a:solidFill>
              <a:latin typeface="Open Sans"/>
              <a:ea typeface="Open Sans"/>
              <a:cs typeface="Open Sans"/>
              <a:sym typeface="Open Sans"/>
            </a:endParaRPr>
          </a:p>
          <a:p>
            <a:pPr marL="914400" marR="0" lvl="0" indent="0" algn="l" rtl="0">
              <a:lnSpc>
                <a:spcPct val="115000"/>
              </a:lnSpc>
              <a:spcBef>
                <a:spcPts val="100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http://jenkins.acme.org/job/myjob/buildWithParameters?PARAMETER=Value</a:t>
            </a:r>
            <a:endParaRPr sz="1400" b="1" i="0" u="none" strike="noStrike" cap="none">
              <a:solidFill>
                <a:srgbClr val="000000"/>
              </a:solidFill>
              <a:latin typeface="Arial"/>
              <a:ea typeface="Arial"/>
              <a:cs typeface="Arial"/>
              <a:sym typeface="Arial"/>
            </a:endParaRPr>
          </a:p>
        </p:txBody>
      </p:sp>
      <p:pic>
        <p:nvPicPr>
          <p:cNvPr id="1879" name="Google Shape;1879;g6b02e325d3_0_121"/>
          <p:cNvPicPr preferRelativeResize="0"/>
          <p:nvPr/>
        </p:nvPicPr>
        <p:blipFill rotWithShape="1">
          <a:blip r:embed="rId3">
            <a:alphaModFix/>
          </a:blip>
          <a:srcRect t="6807" b="6798"/>
          <a:stretch/>
        </p:blipFill>
        <p:spPr>
          <a:xfrm>
            <a:off x="2481233" y="917575"/>
            <a:ext cx="11577500" cy="910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g6b02e325d3_0_13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Parameterized Build Job History</a:t>
            </a:r>
            <a:endParaRPr/>
          </a:p>
        </p:txBody>
      </p:sp>
      <p:sp>
        <p:nvSpPr>
          <p:cNvPr id="1885" name="Google Shape;1885;g6b02e325d3_0_131"/>
          <p:cNvSpPr txBox="1">
            <a:spLocks noGrp="1"/>
          </p:cNvSpPr>
          <p:nvPr>
            <p:ph type="body" idx="1"/>
          </p:nvPr>
        </p:nvSpPr>
        <p:spPr>
          <a:xfrm>
            <a:off x="1480904" y="1655900"/>
            <a:ext cx="13238663" cy="962931"/>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It is important to know what parameters were used to run a particular parameterized build. Jenkins stores these values in the build history, as shown below:</a:t>
            </a:r>
            <a:endParaRPr>
              <a:solidFill>
                <a:srgbClr val="434343"/>
              </a:solidFill>
            </a:endParaRPr>
          </a:p>
        </p:txBody>
      </p:sp>
      <p:pic>
        <p:nvPicPr>
          <p:cNvPr id="1886" name="Google Shape;1886;g6b02e325d3_0_131"/>
          <p:cNvPicPr preferRelativeResize="0"/>
          <p:nvPr/>
        </p:nvPicPr>
        <p:blipFill rotWithShape="1">
          <a:blip r:embed="rId3">
            <a:alphaModFix/>
          </a:blip>
          <a:srcRect/>
          <a:stretch/>
        </p:blipFill>
        <p:spPr>
          <a:xfrm>
            <a:off x="3392063" y="3406000"/>
            <a:ext cx="9519750" cy="3955075"/>
          </a:xfrm>
          <a:prstGeom prst="rect">
            <a:avLst/>
          </a:prstGeom>
          <a:noFill/>
          <a:ln>
            <a:noFill/>
          </a:ln>
        </p:spPr>
      </p:pic>
      <p:pic>
        <p:nvPicPr>
          <p:cNvPr id="1887" name="Google Shape;1887;g6b02e325d3_0_131"/>
          <p:cNvPicPr preferRelativeResize="0"/>
          <p:nvPr/>
        </p:nvPicPr>
        <p:blipFill rotWithShape="1">
          <a:blip r:embed="rId4">
            <a:alphaModFix/>
          </a:blip>
          <a:srcRect t="6807" b="6798"/>
          <a:stretch/>
        </p:blipFill>
        <p:spPr>
          <a:xfrm>
            <a:off x="4316189" y="917575"/>
            <a:ext cx="7907588" cy="910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g6b02e325d3_0_14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Parameterized Triggers</a:t>
            </a:r>
            <a:endParaRPr/>
          </a:p>
        </p:txBody>
      </p:sp>
      <p:grpSp>
        <p:nvGrpSpPr>
          <p:cNvPr id="1893" name="Google Shape;1893;g6b02e325d3_0_140"/>
          <p:cNvGrpSpPr/>
          <p:nvPr/>
        </p:nvGrpSpPr>
        <p:grpSpPr>
          <a:xfrm>
            <a:off x="1627101" y="2157753"/>
            <a:ext cx="13754169" cy="4681831"/>
            <a:chOff x="1627101" y="2157753"/>
            <a:chExt cx="13754169" cy="4681831"/>
          </a:xfrm>
        </p:grpSpPr>
        <p:sp>
          <p:nvSpPr>
            <p:cNvPr id="1894" name="Google Shape;1894;g6b02e325d3_0_140"/>
            <p:cNvSpPr/>
            <p:nvPr/>
          </p:nvSpPr>
          <p:spPr>
            <a:xfrm>
              <a:off x="1627101" y="2444181"/>
              <a:ext cx="378600" cy="372333"/>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g6b02e325d3_0_140"/>
            <p:cNvSpPr/>
            <p:nvPr/>
          </p:nvSpPr>
          <p:spPr>
            <a:xfrm>
              <a:off x="1627101" y="3771000"/>
              <a:ext cx="378600" cy="372333"/>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g6b02e325d3_0_140"/>
            <p:cNvSpPr/>
            <p:nvPr/>
          </p:nvSpPr>
          <p:spPr>
            <a:xfrm>
              <a:off x="1627101" y="5097819"/>
              <a:ext cx="378600" cy="372333"/>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g6b02e325d3_0_140"/>
            <p:cNvSpPr/>
            <p:nvPr/>
          </p:nvSpPr>
          <p:spPr>
            <a:xfrm>
              <a:off x="1627101" y="6424637"/>
              <a:ext cx="378600" cy="372333"/>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98" name="Google Shape;1898;g6b02e325d3_0_140"/>
            <p:cNvCxnSpPr>
              <a:stCxn id="1894" idx="4"/>
              <a:endCxn id="1895" idx="0"/>
            </p:cNvCxnSpPr>
            <p:nvPr/>
          </p:nvCxnSpPr>
          <p:spPr>
            <a:xfrm>
              <a:off x="1816401" y="2816514"/>
              <a:ext cx="0" cy="954600"/>
            </a:xfrm>
            <a:prstGeom prst="straightConnector1">
              <a:avLst/>
            </a:prstGeom>
            <a:noFill/>
            <a:ln w="19050" cap="flat" cmpd="sng">
              <a:solidFill>
                <a:srgbClr val="3F3F3F"/>
              </a:solidFill>
              <a:prstDash val="solid"/>
              <a:round/>
              <a:headEnd type="none" w="sm" len="sm"/>
              <a:tailEnd type="none" w="sm" len="sm"/>
            </a:ln>
          </p:spPr>
        </p:cxnSp>
        <p:cxnSp>
          <p:nvCxnSpPr>
            <p:cNvPr id="1899" name="Google Shape;1899;g6b02e325d3_0_140"/>
            <p:cNvCxnSpPr>
              <a:stCxn id="1895" idx="4"/>
              <a:endCxn id="1896" idx="0"/>
            </p:cNvCxnSpPr>
            <p:nvPr/>
          </p:nvCxnSpPr>
          <p:spPr>
            <a:xfrm>
              <a:off x="1816401" y="4143333"/>
              <a:ext cx="0" cy="954600"/>
            </a:xfrm>
            <a:prstGeom prst="straightConnector1">
              <a:avLst/>
            </a:prstGeom>
            <a:noFill/>
            <a:ln w="19050" cap="flat" cmpd="sng">
              <a:solidFill>
                <a:srgbClr val="3F3F3F"/>
              </a:solidFill>
              <a:prstDash val="solid"/>
              <a:round/>
              <a:headEnd type="none" w="sm" len="sm"/>
              <a:tailEnd type="none" w="sm" len="sm"/>
            </a:ln>
          </p:spPr>
        </p:cxnSp>
        <p:cxnSp>
          <p:nvCxnSpPr>
            <p:cNvPr id="1900" name="Google Shape;1900;g6b02e325d3_0_140"/>
            <p:cNvCxnSpPr>
              <a:stCxn id="1896" idx="4"/>
              <a:endCxn id="1897" idx="0"/>
            </p:cNvCxnSpPr>
            <p:nvPr/>
          </p:nvCxnSpPr>
          <p:spPr>
            <a:xfrm>
              <a:off x="1816401" y="5470152"/>
              <a:ext cx="0" cy="954600"/>
            </a:xfrm>
            <a:prstGeom prst="straightConnector1">
              <a:avLst/>
            </a:prstGeom>
            <a:noFill/>
            <a:ln w="19050" cap="flat" cmpd="sng">
              <a:solidFill>
                <a:srgbClr val="3F3F3F"/>
              </a:solidFill>
              <a:prstDash val="solid"/>
              <a:round/>
              <a:headEnd type="none" w="sm" len="sm"/>
              <a:tailEnd type="none" w="sm" len="sm"/>
            </a:ln>
          </p:spPr>
        </p:cxnSp>
        <p:sp>
          <p:nvSpPr>
            <p:cNvPr id="1901" name="Google Shape;1901;g6b02e325d3_0_140"/>
            <p:cNvSpPr/>
            <p:nvPr/>
          </p:nvSpPr>
          <p:spPr>
            <a:xfrm>
              <a:off x="2259832" y="2157753"/>
              <a:ext cx="13121399" cy="910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When triggering another build job from within a parameterized one, it is helpful to have the provision to pass the parameters of the current build job to the new one.</a:t>
              </a:r>
              <a:endParaRPr sz="2200" b="0" i="0" u="none" strike="noStrike" cap="none">
                <a:solidFill>
                  <a:srgbClr val="3F3F3F"/>
                </a:solidFill>
                <a:latin typeface="Open Sans"/>
                <a:ea typeface="Open Sans"/>
                <a:cs typeface="Open Sans"/>
                <a:sym typeface="Open Sans"/>
              </a:endParaRPr>
            </a:p>
          </p:txBody>
        </p:sp>
        <p:sp>
          <p:nvSpPr>
            <p:cNvPr id="1902" name="Google Shape;1902;g6b02e325d3_0_140"/>
            <p:cNvSpPr/>
            <p:nvPr/>
          </p:nvSpPr>
          <p:spPr>
            <a:xfrm>
              <a:off x="2287470" y="3531795"/>
              <a:ext cx="13093801"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If you have an application that needs to be tested against several different databases, you can set up a parameterized build job that accepts the target database as a parameter. </a:t>
              </a:r>
              <a:endParaRPr sz="2200" b="0" i="0" u="none" strike="noStrike" cap="none">
                <a:solidFill>
                  <a:srgbClr val="3F3F3F"/>
                </a:solidFill>
                <a:latin typeface="Open Sans"/>
                <a:ea typeface="Open Sans"/>
                <a:cs typeface="Open Sans"/>
                <a:sym typeface="Open Sans"/>
              </a:endParaRPr>
            </a:p>
          </p:txBody>
        </p:sp>
        <p:sp>
          <p:nvSpPr>
            <p:cNvPr id="1903" name="Google Shape;1903;g6b02e325d3_0_140"/>
            <p:cNvSpPr/>
            <p:nvPr/>
          </p:nvSpPr>
          <p:spPr>
            <a:xfrm>
              <a:off x="2285480" y="5040404"/>
              <a:ext cx="12503099"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 will need to start a series of builds, all of which will need this parameter.</a:t>
              </a:r>
              <a:endParaRPr sz="2200" b="0" i="0" u="none" strike="noStrike" cap="none">
                <a:solidFill>
                  <a:srgbClr val="3F3F3F"/>
                </a:solidFill>
                <a:latin typeface="Open Sans"/>
                <a:ea typeface="Open Sans"/>
                <a:cs typeface="Open Sans"/>
                <a:sym typeface="Open Sans"/>
              </a:endParaRPr>
            </a:p>
          </p:txBody>
        </p:sp>
        <p:sp>
          <p:nvSpPr>
            <p:cNvPr id="1904" name="Google Shape;1904;g6b02e325d3_0_140"/>
            <p:cNvSpPr/>
            <p:nvPr/>
          </p:nvSpPr>
          <p:spPr>
            <a:xfrm>
              <a:off x="2285512" y="6219146"/>
              <a:ext cx="12672300" cy="62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 cannot do this using the conventional Build other projects option in the Post-Build Actions section. This can be done using the Jenkins Parameterized Trigger plugin.</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1905" name="Google Shape;1905;g6b02e325d3_0_140"/>
          <p:cNvPicPr preferRelativeResize="0"/>
          <p:nvPr/>
        </p:nvPicPr>
        <p:blipFill rotWithShape="1">
          <a:blip r:embed="rId3">
            <a:alphaModFix/>
          </a:blip>
          <a:srcRect t="6807" b="6798"/>
          <a:stretch/>
        </p:blipFill>
        <p:spPr>
          <a:xfrm>
            <a:off x="5299440" y="917575"/>
            <a:ext cx="5941087" cy="91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48"/>
          <p:cNvSpPr txBox="1">
            <a:spLocks noGrp="1"/>
          </p:cNvSpPr>
          <p:nvPr>
            <p:ph type="title"/>
          </p:nvPr>
        </p:nvSpPr>
        <p:spPr>
          <a:xfrm>
            <a:off x="590126" y="1251404"/>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rgbClr val="3F3F3F"/>
                </a:solidFill>
                <a:latin typeface="Open Sans SemiBold"/>
                <a:ea typeface="Open Sans SemiBold"/>
                <a:cs typeface="Open Sans SemiBold"/>
                <a:sym typeface="Open Sans SemiBold"/>
              </a:rPr>
              <a:t>Remote Triggering Parameterized Builds</a:t>
            </a:r>
            <a:endParaRPr/>
          </a:p>
        </p:txBody>
      </p:sp>
      <p:sp>
        <p:nvSpPr>
          <p:cNvPr id="1912" name="Google Shape;1912;p48"/>
          <p:cNvSpPr txBox="1">
            <a:spLocks noGrp="1"/>
          </p:cNvSpPr>
          <p:nvPr>
            <p:ph type="body" idx="1"/>
          </p:nvPr>
        </p:nvSpPr>
        <p:spPr>
          <a:xfrm>
            <a:off x="590126" y="2301222"/>
            <a:ext cx="14289657" cy="3821283"/>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 have been asked to configure a parameterized build in Jenkins that can be triggered remotely.</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freestyle build in Jenkins</a:t>
            </a:r>
            <a:endParaRPr/>
          </a:p>
          <a:p>
            <a:pPr marL="457200" lvl="0" indent="-368300" algn="l" rtl="0">
              <a:lnSpc>
                <a:spcPct val="150000"/>
              </a:lnSpc>
              <a:spcBef>
                <a:spcPts val="1000"/>
              </a:spcBef>
              <a:spcAft>
                <a:spcPts val="0"/>
              </a:spcAft>
              <a:buSzPts val="2200"/>
              <a:buFont typeface="Open Sans"/>
              <a:buAutoNum type="arabicPeriod"/>
            </a:pPr>
            <a:r>
              <a:rPr lang="en-US"/>
              <a:t>Define a string parameter</a:t>
            </a:r>
            <a:endParaRPr/>
          </a:p>
          <a:p>
            <a:pPr marL="457200" lvl="0" indent="-368300" algn="l" rtl="0">
              <a:lnSpc>
                <a:spcPct val="150000"/>
              </a:lnSpc>
              <a:spcBef>
                <a:spcPts val="1000"/>
              </a:spcBef>
              <a:spcAft>
                <a:spcPts val="0"/>
              </a:spcAft>
              <a:buSzPts val="2200"/>
              <a:buFont typeface="Open Sans"/>
              <a:buAutoNum type="arabicPeriod"/>
            </a:pPr>
            <a:r>
              <a:rPr lang="en-US"/>
              <a:t>Trigger the parameterized build remotely</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5"/>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Freestyle Build Jobs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49"/>
          <p:cNvSpPr txBox="1">
            <a:spLocks noGrp="1"/>
          </p:cNvSpPr>
          <p:nvPr>
            <p:ph type="body" idx="1"/>
          </p:nvPr>
        </p:nvSpPr>
        <p:spPr>
          <a:xfrm>
            <a:off x="4546215" y="3371352"/>
            <a:ext cx="7163570" cy="10891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800"/>
              <a:buNone/>
            </a:pPr>
            <a:r>
              <a:rPr lang="en-US" sz="2800" b="1">
                <a:solidFill>
                  <a:srgbClr val="3F3F3F"/>
                </a:solidFill>
                <a:latin typeface="Open Sans"/>
                <a:ea typeface="Open Sans"/>
                <a:cs typeface="Open Sans"/>
                <a:sym typeface="Open Sans"/>
              </a:rPr>
              <a:t>Enabling Security in Jenkins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g6b02e325d3_0_16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Enabling Security in Jenkins</a:t>
            </a:r>
            <a:endParaRPr/>
          </a:p>
        </p:txBody>
      </p:sp>
      <p:sp>
        <p:nvSpPr>
          <p:cNvPr id="1923" name="Google Shape;1923;g6b02e325d3_0_168"/>
          <p:cNvSpPr txBox="1">
            <a:spLocks noGrp="1"/>
          </p:cNvSpPr>
          <p:nvPr>
            <p:ph type="body" idx="1"/>
          </p:nvPr>
        </p:nvSpPr>
        <p:spPr>
          <a:xfrm>
            <a:off x="1195518" y="1503500"/>
            <a:ext cx="14391812" cy="2429400"/>
          </a:xfrm>
          <a:prstGeom prst="rect">
            <a:avLst/>
          </a:prstGeom>
          <a:noFill/>
          <a:ln>
            <a:noFill/>
          </a:ln>
        </p:spPr>
        <p:txBody>
          <a:bodyPr spcFirstLastPara="1" wrap="square" lIns="91425" tIns="0" rIns="91425" bIns="0" anchor="t" anchorCtr="0">
            <a:noAutofit/>
          </a:bodyPr>
          <a:lstStyle/>
          <a:p>
            <a:pPr marL="457200" lvl="0" indent="-368300" algn="l" rtl="0">
              <a:lnSpc>
                <a:spcPct val="115000"/>
              </a:lnSpc>
              <a:spcBef>
                <a:spcPts val="1000"/>
              </a:spcBef>
              <a:spcAft>
                <a:spcPts val="0"/>
              </a:spcAft>
              <a:buClr>
                <a:srgbClr val="434343"/>
              </a:buClr>
              <a:buSzPts val="2200"/>
              <a:buFont typeface="Arial"/>
              <a:buChar char="•"/>
            </a:pPr>
            <a:r>
              <a:rPr lang="en-US">
                <a:solidFill>
                  <a:srgbClr val="434343"/>
                </a:solidFill>
              </a:rPr>
              <a:t>Setting up basic security in Jenkins is easy. </a:t>
            </a:r>
            <a:endParaRPr/>
          </a:p>
          <a:p>
            <a:pPr marL="457200" lvl="0" indent="-228600" algn="l" rtl="0">
              <a:lnSpc>
                <a:spcPct val="115000"/>
              </a:lnSpc>
              <a:spcBef>
                <a:spcPts val="1000"/>
              </a:spcBef>
              <a:spcAft>
                <a:spcPts val="0"/>
              </a:spcAft>
              <a:buClr>
                <a:srgbClr val="434343"/>
              </a:buClr>
              <a:buSzPts val="2200"/>
              <a:buFont typeface="Arial"/>
              <a:buNone/>
            </a:pPr>
            <a:endParaRPr sz="1200">
              <a:solidFill>
                <a:srgbClr val="434343"/>
              </a:solidFill>
            </a:endParaRPr>
          </a:p>
          <a:p>
            <a:pPr marL="457200" lvl="0" indent="-368300" algn="l" rtl="0">
              <a:lnSpc>
                <a:spcPct val="115000"/>
              </a:lnSpc>
              <a:spcBef>
                <a:spcPts val="0"/>
              </a:spcBef>
              <a:spcAft>
                <a:spcPts val="0"/>
              </a:spcAft>
              <a:buClr>
                <a:srgbClr val="434343"/>
              </a:buClr>
              <a:buSzPts val="2200"/>
              <a:buFont typeface="Arial"/>
              <a:buChar char="•"/>
            </a:pPr>
            <a:r>
              <a:rPr lang="en-US">
                <a:solidFill>
                  <a:srgbClr val="434343"/>
                </a:solidFill>
              </a:rPr>
              <a:t>In the main configuration page, check the </a:t>
            </a:r>
            <a:r>
              <a:rPr lang="en-US" i="1">
                <a:solidFill>
                  <a:srgbClr val="434343"/>
                </a:solidFill>
              </a:rPr>
              <a:t>Enable security</a:t>
            </a:r>
            <a:r>
              <a:rPr lang="en-US">
                <a:solidFill>
                  <a:srgbClr val="434343"/>
                </a:solidFill>
              </a:rPr>
              <a:t> checkbox. This will display a number of options.</a:t>
            </a:r>
            <a:endParaRPr/>
          </a:p>
          <a:p>
            <a:pPr marL="457200" lvl="0" indent="-228600" algn="l" rtl="0">
              <a:lnSpc>
                <a:spcPct val="115000"/>
              </a:lnSpc>
              <a:spcBef>
                <a:spcPts val="0"/>
              </a:spcBef>
              <a:spcAft>
                <a:spcPts val="0"/>
              </a:spcAft>
              <a:buClr>
                <a:srgbClr val="434343"/>
              </a:buClr>
              <a:buSzPts val="2200"/>
              <a:buFont typeface="Arial"/>
              <a:buNone/>
            </a:pPr>
            <a:endParaRPr sz="1200">
              <a:solidFill>
                <a:srgbClr val="434343"/>
              </a:solidFill>
            </a:endParaRPr>
          </a:p>
          <a:p>
            <a:pPr marL="457200" lvl="0" indent="-368300" algn="l" rtl="0">
              <a:lnSpc>
                <a:spcPct val="115000"/>
              </a:lnSpc>
              <a:spcBef>
                <a:spcPts val="0"/>
              </a:spcBef>
              <a:spcAft>
                <a:spcPts val="0"/>
              </a:spcAft>
              <a:buClr>
                <a:srgbClr val="434343"/>
              </a:buClr>
              <a:buSzPts val="2200"/>
              <a:buFont typeface="Arial"/>
              <a:buChar char="•"/>
            </a:pPr>
            <a:r>
              <a:rPr lang="en-US">
                <a:solidFill>
                  <a:srgbClr val="434343"/>
                </a:solidFill>
              </a:rPr>
              <a:t>The first section, S</a:t>
            </a:r>
            <a:r>
              <a:rPr lang="en-US" i="1">
                <a:solidFill>
                  <a:srgbClr val="434343"/>
                </a:solidFill>
              </a:rPr>
              <a:t>ecurity Realm</a:t>
            </a:r>
            <a:r>
              <a:rPr lang="en-US">
                <a:solidFill>
                  <a:srgbClr val="434343"/>
                </a:solidFill>
              </a:rPr>
              <a:t>, determines where Jenkins will look for users during authentication. The options include :</a:t>
            </a:r>
            <a:endParaRPr sz="2200">
              <a:solidFill>
                <a:srgbClr val="434343"/>
              </a:solidFill>
              <a:latin typeface="Open Sans"/>
              <a:ea typeface="Open Sans"/>
              <a:cs typeface="Open Sans"/>
              <a:sym typeface="Open Sans"/>
            </a:endParaRPr>
          </a:p>
        </p:txBody>
      </p:sp>
      <p:grpSp>
        <p:nvGrpSpPr>
          <p:cNvPr id="1924" name="Google Shape;1924;g6b02e325d3_0_168"/>
          <p:cNvGrpSpPr/>
          <p:nvPr/>
        </p:nvGrpSpPr>
        <p:grpSpPr>
          <a:xfrm>
            <a:off x="3173063" y="4110916"/>
            <a:ext cx="9950697" cy="3546818"/>
            <a:chOff x="3173063" y="3940796"/>
            <a:chExt cx="9950697" cy="3546818"/>
          </a:xfrm>
        </p:grpSpPr>
        <p:grpSp>
          <p:nvGrpSpPr>
            <p:cNvPr id="1925" name="Google Shape;1925;g6b02e325d3_0_168"/>
            <p:cNvGrpSpPr/>
            <p:nvPr/>
          </p:nvGrpSpPr>
          <p:grpSpPr>
            <a:xfrm>
              <a:off x="3173063" y="3940796"/>
              <a:ext cx="9950697" cy="3546818"/>
              <a:chOff x="3319767" y="3763455"/>
              <a:chExt cx="10945767" cy="3901500"/>
            </a:xfrm>
          </p:grpSpPr>
          <p:sp>
            <p:nvSpPr>
              <p:cNvPr id="1926" name="Google Shape;1926;g6b02e325d3_0_168"/>
              <p:cNvSpPr/>
              <p:nvPr/>
            </p:nvSpPr>
            <p:spPr>
              <a:xfrm>
                <a:off x="3319767" y="3763455"/>
                <a:ext cx="3901500" cy="39015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Calibri"/>
                  <a:ea typeface="Calibri"/>
                  <a:cs typeface="Calibri"/>
                  <a:sym typeface="Calibri"/>
                </a:endParaRPr>
              </a:p>
            </p:txBody>
          </p:sp>
          <p:sp>
            <p:nvSpPr>
              <p:cNvPr id="1927" name="Google Shape;1927;g6b02e325d3_0_168"/>
              <p:cNvSpPr/>
              <p:nvPr/>
            </p:nvSpPr>
            <p:spPr>
              <a:xfrm>
                <a:off x="6841900" y="3763455"/>
                <a:ext cx="3901500" cy="39015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Calibri"/>
                  <a:ea typeface="Calibri"/>
                  <a:cs typeface="Calibri"/>
                  <a:sym typeface="Calibri"/>
                </a:endParaRPr>
              </a:p>
            </p:txBody>
          </p:sp>
          <p:sp>
            <p:nvSpPr>
              <p:cNvPr id="1928" name="Google Shape;1928;g6b02e325d3_0_168"/>
              <p:cNvSpPr/>
              <p:nvPr/>
            </p:nvSpPr>
            <p:spPr>
              <a:xfrm>
                <a:off x="10364034" y="3763455"/>
                <a:ext cx="3901500" cy="3901500"/>
              </a:xfrm>
              <a:prstGeom prst="ellipse">
                <a:avLst/>
              </a:prstGeom>
              <a:solidFill>
                <a:srgbClr val="C55A11">
                  <a:alpha val="9137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Calibri"/>
                  <a:ea typeface="Calibri"/>
                  <a:cs typeface="Calibri"/>
                  <a:sym typeface="Calibri"/>
                </a:endParaRPr>
              </a:p>
            </p:txBody>
          </p:sp>
        </p:grpSp>
        <p:sp>
          <p:nvSpPr>
            <p:cNvPr id="1929" name="Google Shape;1929;g6b02e325d3_0_168"/>
            <p:cNvSpPr txBox="1"/>
            <p:nvPr/>
          </p:nvSpPr>
          <p:spPr>
            <a:xfrm>
              <a:off x="3556809" y="5291501"/>
              <a:ext cx="2779326" cy="84540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Using users stored in an LDAP server</a:t>
              </a:r>
              <a:endParaRPr sz="22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1930" name="Google Shape;1930;g6b02e325d3_0_168"/>
            <p:cNvSpPr txBox="1"/>
            <p:nvPr/>
          </p:nvSpPr>
          <p:spPr>
            <a:xfrm>
              <a:off x="6593211" y="5335044"/>
              <a:ext cx="3110400" cy="7583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Using the underlying Unix user accounts</a:t>
              </a:r>
              <a:endParaRPr sz="2200" b="0" i="0" u="none" strike="noStrike" cap="none">
                <a:solidFill>
                  <a:srgbClr val="000000"/>
                </a:solidFill>
                <a:latin typeface="Open Sans"/>
                <a:ea typeface="Open Sans"/>
                <a:cs typeface="Open Sans"/>
                <a:sym typeface="Open Sans"/>
              </a:endParaRPr>
            </a:p>
          </p:txBody>
        </p:sp>
        <p:sp>
          <p:nvSpPr>
            <p:cNvPr id="1931" name="Google Shape;1931;g6b02e325d3_0_168"/>
            <p:cNvSpPr txBox="1"/>
            <p:nvPr/>
          </p:nvSpPr>
          <p:spPr>
            <a:xfrm>
              <a:off x="9795151" y="5149987"/>
              <a:ext cx="3110400" cy="112843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Using a simple built-in user database managed by Jenkins</a:t>
              </a:r>
              <a:endParaRPr sz="22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grpSp>
      <p:pic>
        <p:nvPicPr>
          <p:cNvPr id="1932" name="Google Shape;1932;g6b02e325d3_0_168"/>
          <p:cNvPicPr preferRelativeResize="0"/>
          <p:nvPr/>
        </p:nvPicPr>
        <p:blipFill rotWithShape="1">
          <a:blip r:embed="rId3">
            <a:alphaModFix/>
          </a:blip>
          <a:srcRect t="6807" b="6798"/>
          <a:stretch/>
        </p:blipFill>
        <p:spPr>
          <a:xfrm>
            <a:off x="4675625" y="917575"/>
            <a:ext cx="7188716" cy="910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g6b02e325d3_0_17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Enabling Security in Jenkins</a:t>
            </a:r>
            <a:endParaRPr/>
          </a:p>
        </p:txBody>
      </p:sp>
      <p:sp>
        <p:nvSpPr>
          <p:cNvPr id="1938" name="Google Shape;1938;g6b02e325d3_0_177"/>
          <p:cNvSpPr txBox="1">
            <a:spLocks noGrp="1"/>
          </p:cNvSpPr>
          <p:nvPr>
            <p:ph type="body" idx="1"/>
          </p:nvPr>
        </p:nvSpPr>
        <p:spPr>
          <a:xfrm>
            <a:off x="3688343" y="1503500"/>
            <a:ext cx="8879314" cy="7530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1000"/>
              </a:spcBef>
              <a:spcAft>
                <a:spcPts val="0"/>
              </a:spcAft>
              <a:buSzPts val="2800"/>
              <a:buNone/>
            </a:pPr>
            <a:r>
              <a:rPr lang="en-US">
                <a:solidFill>
                  <a:srgbClr val="434343"/>
                </a:solidFill>
              </a:rPr>
              <a:t>The screenshot below shows how to enable security in Jenkins:</a:t>
            </a:r>
            <a:endParaRPr sz="2200">
              <a:solidFill>
                <a:srgbClr val="434343"/>
              </a:solidFill>
              <a:latin typeface="Open Sans"/>
              <a:ea typeface="Open Sans"/>
              <a:cs typeface="Open Sans"/>
              <a:sym typeface="Open Sans"/>
            </a:endParaRPr>
          </a:p>
        </p:txBody>
      </p:sp>
      <p:pic>
        <p:nvPicPr>
          <p:cNvPr id="1939" name="Google Shape;1939;g6b02e325d3_0_177"/>
          <p:cNvPicPr preferRelativeResize="0"/>
          <p:nvPr/>
        </p:nvPicPr>
        <p:blipFill rotWithShape="1">
          <a:blip r:embed="rId3">
            <a:alphaModFix/>
          </a:blip>
          <a:srcRect b="37492"/>
          <a:stretch/>
        </p:blipFill>
        <p:spPr>
          <a:xfrm>
            <a:off x="3788675" y="2538025"/>
            <a:ext cx="8678550" cy="3188400"/>
          </a:xfrm>
          <a:prstGeom prst="rect">
            <a:avLst/>
          </a:prstGeom>
          <a:noFill/>
          <a:ln>
            <a:noFill/>
          </a:ln>
        </p:spPr>
      </p:pic>
      <p:pic>
        <p:nvPicPr>
          <p:cNvPr id="1940" name="Google Shape;1940;g6b02e325d3_0_177"/>
          <p:cNvPicPr preferRelativeResize="0"/>
          <p:nvPr/>
        </p:nvPicPr>
        <p:blipFill rotWithShape="1">
          <a:blip r:embed="rId4">
            <a:alphaModFix/>
          </a:blip>
          <a:srcRect t="6807" b="6798"/>
          <a:stretch/>
        </p:blipFill>
        <p:spPr>
          <a:xfrm>
            <a:off x="4675625" y="917575"/>
            <a:ext cx="7188716" cy="910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g6b02e325d3_0_19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Different Levels of Authentication</a:t>
            </a:r>
            <a:endParaRPr/>
          </a:p>
        </p:txBody>
      </p:sp>
      <p:sp>
        <p:nvSpPr>
          <p:cNvPr id="1946" name="Google Shape;1946;g6b02e325d3_0_193"/>
          <p:cNvSpPr txBox="1">
            <a:spLocks noGrp="1"/>
          </p:cNvSpPr>
          <p:nvPr>
            <p:ph type="body" idx="1"/>
          </p:nvPr>
        </p:nvSpPr>
        <p:spPr>
          <a:xfrm>
            <a:off x="1216297" y="1295000"/>
            <a:ext cx="13781100" cy="7530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a:solidFill>
                  <a:srgbClr val="434343"/>
                </a:solidFill>
              </a:rPr>
              <a:t>The second section, </a:t>
            </a:r>
            <a:r>
              <a:rPr lang="en-US" i="1">
                <a:solidFill>
                  <a:srgbClr val="434343"/>
                </a:solidFill>
              </a:rPr>
              <a:t>Authorization</a:t>
            </a:r>
            <a:r>
              <a:rPr lang="en-US">
                <a:solidFill>
                  <a:srgbClr val="434343"/>
                </a:solidFill>
              </a:rPr>
              <a:t>, determines what users can do once they are logged in. </a:t>
            </a:r>
            <a:endParaRPr/>
          </a:p>
          <a:p>
            <a:pPr marL="0" lvl="0" indent="0" algn="l" rtl="0">
              <a:lnSpc>
                <a:spcPct val="115000"/>
              </a:lnSpc>
              <a:spcBef>
                <a:spcPts val="1000"/>
              </a:spcBef>
              <a:spcAft>
                <a:spcPts val="0"/>
              </a:spcAft>
              <a:buSzPts val="2800"/>
              <a:buNone/>
            </a:pPr>
            <a:endParaRPr sz="800">
              <a:solidFill>
                <a:srgbClr val="434343"/>
              </a:solidFill>
            </a:endParaRPr>
          </a:p>
          <a:p>
            <a:pPr marL="914400" lvl="1" indent="-368300" algn="l" rtl="0">
              <a:lnSpc>
                <a:spcPct val="115000"/>
              </a:lnSpc>
              <a:spcBef>
                <a:spcPts val="100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This ranges from simple options like </a:t>
            </a:r>
            <a:r>
              <a:rPr lang="en-US" sz="2200" i="1">
                <a:solidFill>
                  <a:srgbClr val="434343"/>
                </a:solidFill>
                <a:latin typeface="Open Sans"/>
                <a:ea typeface="Open Sans"/>
                <a:cs typeface="Open Sans"/>
                <a:sym typeface="Open Sans"/>
              </a:rPr>
              <a:t>Anyone can do anything</a:t>
            </a:r>
            <a:r>
              <a:rPr lang="en-US" sz="2200">
                <a:solidFill>
                  <a:srgbClr val="434343"/>
                </a:solidFill>
                <a:latin typeface="Open Sans"/>
                <a:ea typeface="Open Sans"/>
                <a:cs typeface="Open Sans"/>
                <a:sym typeface="Open Sans"/>
              </a:rPr>
              <a:t> or </a:t>
            </a:r>
            <a:r>
              <a:rPr lang="en-US" sz="2200" i="1">
                <a:solidFill>
                  <a:srgbClr val="434343"/>
                </a:solidFill>
                <a:latin typeface="Open Sans"/>
                <a:ea typeface="Open Sans"/>
                <a:cs typeface="Open Sans"/>
                <a:sym typeface="Open Sans"/>
              </a:rPr>
              <a:t>Logged-in users can do anything</a:t>
            </a:r>
            <a:r>
              <a:rPr lang="en-US" sz="2200">
                <a:solidFill>
                  <a:srgbClr val="434343"/>
                </a:solidFill>
                <a:latin typeface="Open Sans"/>
                <a:ea typeface="Open Sans"/>
                <a:cs typeface="Open Sans"/>
                <a:sym typeface="Open Sans"/>
              </a:rPr>
              <a:t>, to more sophisticated roles and project-based authorization policies.</a:t>
            </a:r>
            <a:endParaRPr/>
          </a:p>
          <a:p>
            <a:pPr marL="914400" lvl="1" indent="-228600" algn="l" rtl="0">
              <a:lnSpc>
                <a:spcPct val="115000"/>
              </a:lnSpc>
              <a:spcBef>
                <a:spcPts val="1000"/>
              </a:spcBef>
              <a:spcAft>
                <a:spcPts val="0"/>
              </a:spcAft>
              <a:buClr>
                <a:srgbClr val="434343"/>
              </a:buClr>
              <a:buSzPts val="2200"/>
              <a:buFont typeface="Open Sans"/>
              <a:buNone/>
            </a:pPr>
            <a:endParaRPr sz="80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SzPts val="2800"/>
              <a:buNone/>
            </a:pPr>
            <a:r>
              <a:rPr lang="en-US">
                <a:solidFill>
                  <a:srgbClr val="434343"/>
                </a:solidFill>
              </a:rPr>
              <a:t>The screenshot below shows the levels of authorization in Jenkins:</a:t>
            </a:r>
            <a:endParaRPr sz="2200">
              <a:solidFill>
                <a:srgbClr val="434343"/>
              </a:solidFill>
              <a:latin typeface="Open Sans"/>
              <a:ea typeface="Open Sans"/>
              <a:cs typeface="Open Sans"/>
              <a:sym typeface="Open Sans"/>
            </a:endParaRPr>
          </a:p>
        </p:txBody>
      </p:sp>
      <p:pic>
        <p:nvPicPr>
          <p:cNvPr id="1947" name="Google Shape;1947;g6b02e325d3_0_193"/>
          <p:cNvPicPr preferRelativeResize="0"/>
          <p:nvPr/>
        </p:nvPicPr>
        <p:blipFill rotWithShape="1">
          <a:blip r:embed="rId3">
            <a:alphaModFix/>
          </a:blip>
          <a:srcRect b="4075"/>
          <a:stretch/>
        </p:blipFill>
        <p:spPr>
          <a:xfrm>
            <a:off x="4083728" y="3832289"/>
            <a:ext cx="7889568" cy="4448182"/>
          </a:xfrm>
          <a:prstGeom prst="rect">
            <a:avLst/>
          </a:prstGeom>
          <a:noFill/>
          <a:ln>
            <a:noFill/>
          </a:ln>
        </p:spPr>
      </p:pic>
      <p:pic>
        <p:nvPicPr>
          <p:cNvPr id="1948" name="Google Shape;1948;g6b02e325d3_0_193"/>
          <p:cNvPicPr preferRelativeResize="0"/>
          <p:nvPr/>
        </p:nvPicPr>
        <p:blipFill rotWithShape="1">
          <a:blip r:embed="rId4">
            <a:alphaModFix/>
          </a:blip>
          <a:srcRect t="6807" b="6798"/>
          <a:stretch/>
        </p:blipFill>
        <p:spPr>
          <a:xfrm>
            <a:off x="3920810" y="917575"/>
            <a:ext cx="8698347" cy="91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g6b02e325d3_0_20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Matrix-based Security</a:t>
            </a:r>
            <a:endParaRPr/>
          </a:p>
        </p:txBody>
      </p:sp>
      <p:sp>
        <p:nvSpPr>
          <p:cNvPr id="1954" name="Google Shape;1954;g6b02e325d3_0_201"/>
          <p:cNvSpPr txBox="1">
            <a:spLocks noGrp="1"/>
          </p:cNvSpPr>
          <p:nvPr>
            <p:ph type="body" idx="1"/>
          </p:nvPr>
        </p:nvSpPr>
        <p:spPr>
          <a:xfrm>
            <a:off x="1153954" y="1397175"/>
            <a:ext cx="13781100" cy="1844359"/>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Clr>
                <a:srgbClr val="434343"/>
              </a:buClr>
              <a:buSzPts val="2200"/>
              <a:buFont typeface="Arial"/>
              <a:buChar char="•"/>
            </a:pPr>
            <a:r>
              <a:rPr lang="en-US">
                <a:solidFill>
                  <a:srgbClr val="434343"/>
                </a:solidFill>
              </a:rPr>
              <a:t>The first step to setup matrix-based security in Jenkins is to create an administrator.</a:t>
            </a:r>
            <a:endParaRPr/>
          </a:p>
          <a:p>
            <a:pPr marL="457200" lvl="0" indent="-330200" algn="l" rtl="0">
              <a:lnSpc>
                <a:spcPct val="115000"/>
              </a:lnSpc>
              <a:spcBef>
                <a:spcPts val="100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You can activate matrix-based security by selecting </a:t>
            </a:r>
            <a:r>
              <a:rPr lang="en-US" i="1">
                <a:solidFill>
                  <a:srgbClr val="434343"/>
                </a:solidFill>
              </a:rPr>
              <a:t>Matrix-based security</a:t>
            </a:r>
            <a:r>
              <a:rPr lang="en-US">
                <a:solidFill>
                  <a:srgbClr val="434343"/>
                </a:solidFill>
              </a:rPr>
              <a:t> in the Authorization section.</a:t>
            </a:r>
            <a:endParaRPr/>
          </a:p>
          <a:p>
            <a:pPr marL="457200" lvl="0" indent="-330200" algn="l" rtl="0">
              <a:lnSpc>
                <a:spcPct val="115000"/>
              </a:lnSpc>
              <a:spcBef>
                <a:spcPts val="0"/>
              </a:spcBef>
              <a:spcAft>
                <a:spcPts val="0"/>
              </a:spcAft>
              <a:buClr>
                <a:srgbClr val="434343"/>
              </a:buClr>
              <a:buSzPts val="1200"/>
              <a:buFont typeface="Arial"/>
              <a:buNone/>
            </a:pPr>
            <a:endParaRPr sz="1200">
              <a:solidFill>
                <a:srgbClr val="434343"/>
              </a:solidFill>
            </a:endParaRPr>
          </a:p>
          <a:p>
            <a:pPr marL="457200" lvl="0" indent="-406400" algn="l" rtl="0">
              <a:lnSpc>
                <a:spcPct val="115000"/>
              </a:lnSpc>
              <a:spcBef>
                <a:spcPts val="0"/>
              </a:spcBef>
              <a:spcAft>
                <a:spcPts val="0"/>
              </a:spcAft>
              <a:buClr>
                <a:srgbClr val="434343"/>
              </a:buClr>
              <a:buSzPts val="2200"/>
              <a:buFont typeface="Arial"/>
              <a:buChar char="•"/>
            </a:pPr>
            <a:r>
              <a:rPr lang="en-US">
                <a:solidFill>
                  <a:srgbClr val="434343"/>
                </a:solidFill>
              </a:rPr>
              <a:t>Jenkins will display a table containing authorized users, and checkboxes corresponding to the various permissions that you can assign to these users as shown below:</a:t>
            </a:r>
            <a:endParaRPr>
              <a:solidFill>
                <a:srgbClr val="434343"/>
              </a:solidFill>
            </a:endParaRPr>
          </a:p>
        </p:txBody>
      </p:sp>
      <p:pic>
        <p:nvPicPr>
          <p:cNvPr id="1955" name="Google Shape;1955;g6b02e325d3_0_201"/>
          <p:cNvPicPr preferRelativeResize="0"/>
          <p:nvPr/>
        </p:nvPicPr>
        <p:blipFill rotWithShape="1">
          <a:blip r:embed="rId3">
            <a:alphaModFix/>
          </a:blip>
          <a:srcRect/>
          <a:stretch/>
        </p:blipFill>
        <p:spPr>
          <a:xfrm>
            <a:off x="2679975" y="4295550"/>
            <a:ext cx="10896050" cy="3548775"/>
          </a:xfrm>
          <a:prstGeom prst="rect">
            <a:avLst/>
          </a:prstGeom>
          <a:noFill/>
          <a:ln>
            <a:noFill/>
          </a:ln>
        </p:spPr>
      </p:pic>
      <p:pic>
        <p:nvPicPr>
          <p:cNvPr id="1956" name="Google Shape;1956;g6b02e325d3_0_201"/>
          <p:cNvPicPr preferRelativeResize="0"/>
          <p:nvPr/>
        </p:nvPicPr>
        <p:blipFill rotWithShape="1">
          <a:blip r:embed="rId4">
            <a:alphaModFix/>
          </a:blip>
          <a:srcRect t="6807" b="6798"/>
          <a:stretch/>
        </p:blipFill>
        <p:spPr>
          <a:xfrm>
            <a:off x="5299440" y="917575"/>
            <a:ext cx="5941087" cy="91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g7574fcc975_0_124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User Permissions</a:t>
            </a:r>
            <a:endParaRPr/>
          </a:p>
        </p:txBody>
      </p:sp>
      <p:sp>
        <p:nvSpPr>
          <p:cNvPr id="1962" name="Google Shape;1962;g7574fcc975_0_1249"/>
          <p:cNvSpPr txBox="1">
            <a:spLocks noGrp="1"/>
          </p:cNvSpPr>
          <p:nvPr>
            <p:ph type="body" idx="1"/>
          </p:nvPr>
        </p:nvSpPr>
        <p:spPr>
          <a:xfrm>
            <a:off x="3071655" y="1503500"/>
            <a:ext cx="10112691" cy="687300"/>
          </a:xfrm>
          <a:prstGeom prst="rect">
            <a:avLst/>
          </a:prstGeom>
          <a:noFill/>
          <a:ln>
            <a:noFill/>
          </a:ln>
        </p:spPr>
        <p:txBody>
          <a:bodyPr spcFirstLastPara="1" wrap="square" lIns="91425" tIns="0" rIns="91425" bIns="0" anchor="t" anchorCtr="0">
            <a:noAutofit/>
          </a:bodyPr>
          <a:lstStyle/>
          <a:p>
            <a:pPr marL="457200" lvl="0" indent="0" algn="l" rtl="0">
              <a:lnSpc>
                <a:spcPct val="115000"/>
              </a:lnSpc>
              <a:spcBef>
                <a:spcPts val="1000"/>
              </a:spcBef>
              <a:spcAft>
                <a:spcPts val="0"/>
              </a:spcAft>
              <a:buSzPts val="2800"/>
              <a:buNone/>
            </a:pPr>
            <a:r>
              <a:rPr lang="en-US">
                <a:solidFill>
                  <a:srgbClr val="434343"/>
                </a:solidFill>
              </a:rPr>
              <a:t>The individual permissions you can assign a Jenkins user are as follows:</a:t>
            </a:r>
            <a:endParaRPr sz="2200">
              <a:solidFill>
                <a:srgbClr val="434343"/>
              </a:solidFill>
              <a:latin typeface="Open Sans"/>
              <a:ea typeface="Open Sans"/>
              <a:cs typeface="Open Sans"/>
              <a:sym typeface="Open Sans"/>
            </a:endParaRPr>
          </a:p>
        </p:txBody>
      </p:sp>
      <p:sp>
        <p:nvSpPr>
          <p:cNvPr id="1963" name="Google Shape;1963;g7574fcc975_0_1249"/>
          <p:cNvSpPr/>
          <p:nvPr/>
        </p:nvSpPr>
        <p:spPr>
          <a:xfrm>
            <a:off x="2439248" y="2624725"/>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Overall: This group covers basic system-wide permissions.</a:t>
            </a:r>
            <a:endParaRPr sz="2200" b="0" i="0" u="none" strike="noStrike" cap="none">
              <a:solidFill>
                <a:srgbClr val="3F3F3F"/>
              </a:solidFill>
              <a:latin typeface="Open Sans"/>
              <a:ea typeface="Open Sans"/>
              <a:cs typeface="Open Sans"/>
              <a:sym typeface="Open Sans"/>
            </a:endParaRPr>
          </a:p>
        </p:txBody>
      </p:sp>
      <p:sp>
        <p:nvSpPr>
          <p:cNvPr id="1964" name="Google Shape;1964;g7574fcc975_0_1249"/>
          <p:cNvSpPr txBox="1"/>
          <p:nvPr/>
        </p:nvSpPr>
        <p:spPr>
          <a:xfrm>
            <a:off x="2696425" y="3374425"/>
            <a:ext cx="11244000" cy="11925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Administer: Lets a user make system-wide configuration changes and other sensitive operations.</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Read: Provides read-only access to virtually all of the pages in Jenkins. </a:t>
            </a:r>
            <a:endParaRPr sz="2200" b="0" i="0" u="none" strike="noStrike" cap="none">
              <a:solidFill>
                <a:srgbClr val="3F3F3F"/>
              </a:solidFill>
              <a:latin typeface="Open Sans"/>
              <a:ea typeface="Open Sans"/>
              <a:cs typeface="Open Sans"/>
              <a:sym typeface="Open Sans"/>
            </a:endParaRPr>
          </a:p>
        </p:txBody>
      </p:sp>
      <p:sp>
        <p:nvSpPr>
          <p:cNvPr id="1965" name="Google Shape;1965;g7574fcc975_0_1249"/>
          <p:cNvSpPr/>
          <p:nvPr/>
        </p:nvSpPr>
        <p:spPr>
          <a:xfrm>
            <a:off x="2439248" y="5268975"/>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Slave: This group covers permissions about remote build nodes, or slaves.</a:t>
            </a:r>
            <a:endParaRPr sz="2200" b="0" i="0" u="none" strike="noStrike" cap="none">
              <a:solidFill>
                <a:srgbClr val="3F3F3F"/>
              </a:solidFill>
              <a:latin typeface="Open Sans"/>
              <a:ea typeface="Open Sans"/>
              <a:cs typeface="Open Sans"/>
              <a:sym typeface="Open Sans"/>
            </a:endParaRPr>
          </a:p>
        </p:txBody>
      </p:sp>
      <p:sp>
        <p:nvSpPr>
          <p:cNvPr id="1966" name="Google Shape;1966;g7574fcc975_0_1249"/>
          <p:cNvSpPr txBox="1"/>
          <p:nvPr/>
        </p:nvSpPr>
        <p:spPr>
          <a:xfrm>
            <a:off x="2696425" y="5776125"/>
            <a:ext cx="11800200" cy="1555800"/>
          </a:xfrm>
          <a:prstGeom prst="rect">
            <a:avLst/>
          </a:prstGeom>
          <a:noFill/>
          <a:ln>
            <a:noFill/>
          </a:ln>
        </p:spPr>
        <p:txBody>
          <a:bodyPr spcFirstLastPara="1" wrap="square" lIns="91425" tIns="45700" rIns="91425" bIns="45700" anchor="ctr" anchorCtr="0">
            <a:noAutofit/>
          </a:bodyPr>
          <a:lstStyle/>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Configure: Create and configure new build nodes.</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Delete: Delete build nodes.</a:t>
            </a:r>
            <a:endParaRPr sz="2200" b="0" i="0" u="none" strike="noStrike" cap="none">
              <a:solidFill>
                <a:srgbClr val="3F3F3F"/>
              </a:solidFill>
              <a:latin typeface="Open Sans"/>
              <a:ea typeface="Open Sans"/>
              <a:cs typeface="Open Sans"/>
              <a:sym typeface="Open Sans"/>
            </a:endParaRPr>
          </a:p>
        </p:txBody>
      </p:sp>
      <p:pic>
        <p:nvPicPr>
          <p:cNvPr id="1967" name="Google Shape;1967;g7574fcc975_0_1249"/>
          <p:cNvPicPr preferRelativeResize="0"/>
          <p:nvPr/>
        </p:nvPicPr>
        <p:blipFill rotWithShape="1">
          <a:blip r:embed="rId3">
            <a:alphaModFix/>
          </a:blip>
          <a:srcRect t="6807" b="6798"/>
          <a:stretch/>
        </p:blipFill>
        <p:spPr>
          <a:xfrm>
            <a:off x="6038170" y="917575"/>
            <a:ext cx="4463626" cy="910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g7574fcc975_0_126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User Permissions</a:t>
            </a:r>
            <a:endParaRPr/>
          </a:p>
        </p:txBody>
      </p:sp>
      <p:sp>
        <p:nvSpPr>
          <p:cNvPr id="1973" name="Google Shape;1973;g7574fcc975_0_1264"/>
          <p:cNvSpPr/>
          <p:nvPr/>
        </p:nvSpPr>
        <p:spPr>
          <a:xfrm>
            <a:off x="2439248" y="2243725"/>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Job: This group covers job-related permissions.</a:t>
            </a:r>
            <a:endParaRPr sz="2200" b="0" i="0" u="none" strike="noStrike" cap="none">
              <a:solidFill>
                <a:srgbClr val="3F3F3F"/>
              </a:solidFill>
              <a:latin typeface="Open Sans"/>
              <a:ea typeface="Open Sans"/>
              <a:cs typeface="Open Sans"/>
              <a:sym typeface="Open Sans"/>
            </a:endParaRPr>
          </a:p>
        </p:txBody>
      </p:sp>
      <p:sp>
        <p:nvSpPr>
          <p:cNvPr id="1974" name="Google Shape;1974;g7574fcc975_0_1264"/>
          <p:cNvSpPr/>
          <p:nvPr/>
        </p:nvSpPr>
        <p:spPr>
          <a:xfrm>
            <a:off x="2439248" y="3035955"/>
            <a:ext cx="11501100" cy="4343040"/>
          </a:xfrm>
          <a:prstGeom prst="roundRect">
            <a:avLst>
              <a:gd name="adj" fmla="val 4985"/>
            </a:avLst>
          </a:prstGeom>
          <a:noFill/>
          <a:ln w="19050" cap="flat" cmpd="sng">
            <a:solidFill>
              <a:srgbClr val="FAA634"/>
            </a:solidFill>
            <a:prstDash val="solid"/>
            <a:round/>
            <a:headEnd type="none" w="sm" len="sm"/>
            <a:tailEnd type="none" w="sm" len="sm"/>
          </a:ln>
        </p:spPr>
        <p:txBody>
          <a:bodyPr spcFirstLastPara="1" wrap="square" lIns="91425" tIns="45700" rIns="91425" bIns="45700" anchor="t" anchorCtr="0">
            <a:noAutofit/>
          </a:bodyPr>
          <a:lstStyle/>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Create: Create a new build job.</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Delete: Delete an existing build job.</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Configure: Update the configuration of an existing build jobs.</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Read: View build jobs.</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Build: Start a build job.</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Workspace: View and download the workspace contents for a build job. </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Release: Start a Maven release for a project configured with the M2Release plugin.</a:t>
            </a:r>
            <a:endParaRPr sz="2200" b="0" i="0" u="none" strike="noStrike" cap="none">
              <a:solidFill>
                <a:srgbClr val="3F3F3F"/>
              </a:solidFill>
              <a:latin typeface="Open Sans"/>
              <a:ea typeface="Open Sans"/>
              <a:cs typeface="Open Sans"/>
              <a:sym typeface="Open Sans"/>
            </a:endParaRPr>
          </a:p>
        </p:txBody>
      </p:sp>
      <p:pic>
        <p:nvPicPr>
          <p:cNvPr id="1975" name="Google Shape;1975;g7574fcc975_0_1264"/>
          <p:cNvPicPr preferRelativeResize="0"/>
          <p:nvPr/>
        </p:nvPicPr>
        <p:blipFill rotWithShape="1">
          <a:blip r:embed="rId3">
            <a:alphaModFix/>
          </a:blip>
          <a:srcRect t="6807" b="6798"/>
          <a:stretch/>
        </p:blipFill>
        <p:spPr>
          <a:xfrm>
            <a:off x="6038170" y="917575"/>
            <a:ext cx="4463626" cy="910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g7574fcc975_0_127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User Permissions</a:t>
            </a:r>
            <a:endParaRPr/>
          </a:p>
        </p:txBody>
      </p:sp>
      <p:sp>
        <p:nvSpPr>
          <p:cNvPr id="1981" name="Google Shape;1981;g7574fcc975_0_1276"/>
          <p:cNvSpPr/>
          <p:nvPr/>
        </p:nvSpPr>
        <p:spPr>
          <a:xfrm>
            <a:off x="1999823" y="1999250"/>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Run: This group covers rights related to particular builds in the build history.</a:t>
            </a:r>
            <a:endParaRPr sz="2200" b="0" i="0" u="none" strike="noStrike" cap="none">
              <a:solidFill>
                <a:srgbClr val="3F3F3F"/>
              </a:solidFill>
              <a:latin typeface="Open Sans"/>
              <a:ea typeface="Open Sans"/>
              <a:cs typeface="Open Sans"/>
              <a:sym typeface="Open Sans"/>
            </a:endParaRPr>
          </a:p>
        </p:txBody>
      </p:sp>
      <p:sp>
        <p:nvSpPr>
          <p:cNvPr id="1982" name="Google Shape;1982;g7574fcc975_0_1276"/>
          <p:cNvSpPr txBox="1"/>
          <p:nvPr/>
        </p:nvSpPr>
        <p:spPr>
          <a:xfrm>
            <a:off x="2257000" y="2748950"/>
            <a:ext cx="11501100" cy="11925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Delete: Delete a build from the build history.</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Update: Update the description and other properties of a build in the build history.</a:t>
            </a:r>
            <a:endParaRPr sz="2200" b="0" i="0" u="none" strike="noStrike" cap="none">
              <a:solidFill>
                <a:srgbClr val="3F3F3F"/>
              </a:solidFill>
              <a:latin typeface="Open Sans"/>
              <a:ea typeface="Open Sans"/>
              <a:cs typeface="Open Sans"/>
              <a:sym typeface="Open Sans"/>
            </a:endParaRPr>
          </a:p>
        </p:txBody>
      </p:sp>
      <p:sp>
        <p:nvSpPr>
          <p:cNvPr id="1983" name="Google Shape;1983;g7574fcc975_0_1276"/>
          <p:cNvSpPr/>
          <p:nvPr/>
        </p:nvSpPr>
        <p:spPr>
          <a:xfrm>
            <a:off x="1999823" y="4048080"/>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View: This group covers managing views.</a:t>
            </a:r>
            <a:endParaRPr sz="2200" b="0" i="0" u="none" strike="noStrike" cap="none">
              <a:solidFill>
                <a:srgbClr val="3F3F3F"/>
              </a:solidFill>
              <a:latin typeface="Open Sans"/>
              <a:ea typeface="Open Sans"/>
              <a:cs typeface="Open Sans"/>
              <a:sym typeface="Open Sans"/>
            </a:endParaRPr>
          </a:p>
        </p:txBody>
      </p:sp>
      <p:sp>
        <p:nvSpPr>
          <p:cNvPr id="1984" name="Google Shape;1984;g7574fcc975_0_1276"/>
          <p:cNvSpPr txBox="1"/>
          <p:nvPr/>
        </p:nvSpPr>
        <p:spPr>
          <a:xfrm>
            <a:off x="2257000" y="4725350"/>
            <a:ext cx="11244000" cy="1555800"/>
          </a:xfrm>
          <a:prstGeom prst="rect">
            <a:avLst/>
          </a:prstGeom>
          <a:noFill/>
          <a:ln>
            <a:noFill/>
          </a:ln>
        </p:spPr>
        <p:txBody>
          <a:bodyPr spcFirstLastPara="1" wrap="square" lIns="91425" tIns="45700" rIns="91425" bIns="45700" anchor="ctr" anchorCtr="0">
            <a:noAutofit/>
          </a:bodyPr>
          <a:lstStyle/>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Create: Create a new view.</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Delete: Delete an existing view.</a:t>
            </a:r>
            <a:endParaRPr/>
          </a:p>
          <a:p>
            <a:pPr marL="457200" marR="0" lvl="0" indent="-228600" algn="l" rtl="0">
              <a:lnSpc>
                <a:spcPct val="115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Configure: Configure an existing view.</a:t>
            </a:r>
            <a:endParaRPr sz="2200" b="0" i="0" u="none" strike="noStrike" cap="none">
              <a:solidFill>
                <a:srgbClr val="3F3F3F"/>
              </a:solidFill>
              <a:latin typeface="Open Sans"/>
              <a:ea typeface="Open Sans"/>
              <a:cs typeface="Open Sans"/>
              <a:sym typeface="Open Sans"/>
            </a:endParaRPr>
          </a:p>
        </p:txBody>
      </p:sp>
      <p:sp>
        <p:nvSpPr>
          <p:cNvPr id="1985" name="Google Shape;1985;g7574fcc975_0_1276"/>
          <p:cNvSpPr/>
          <p:nvPr/>
        </p:nvSpPr>
        <p:spPr>
          <a:xfrm>
            <a:off x="1999823" y="6513470"/>
            <a:ext cx="11501100" cy="535200"/>
          </a:xfrm>
          <a:prstGeom prst="roundRect">
            <a:avLst>
              <a:gd name="adj" fmla="val 16667"/>
            </a:avLst>
          </a:prstGeom>
          <a:solidFill>
            <a:srgbClr val="F4D1A9"/>
          </a:solidFill>
          <a:ln w="76200" cap="flat" cmpd="sng">
            <a:solidFill>
              <a:srgbClr val="FAA63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SCM: This group covers permissions related to your version control system.</a:t>
            </a:r>
            <a:endParaRPr sz="2200" b="0" i="0" u="none" strike="noStrike" cap="none">
              <a:solidFill>
                <a:srgbClr val="3F3F3F"/>
              </a:solidFill>
              <a:latin typeface="Open Sans"/>
              <a:ea typeface="Open Sans"/>
              <a:cs typeface="Open Sans"/>
              <a:sym typeface="Open Sans"/>
            </a:endParaRPr>
          </a:p>
        </p:txBody>
      </p:sp>
      <p:sp>
        <p:nvSpPr>
          <p:cNvPr id="1986" name="Google Shape;1986;g7574fcc975_0_1276"/>
          <p:cNvSpPr txBox="1"/>
          <p:nvPr/>
        </p:nvSpPr>
        <p:spPr>
          <a:xfrm>
            <a:off x="2257000" y="7020620"/>
            <a:ext cx="11800200" cy="852000"/>
          </a:xfrm>
          <a:prstGeom prst="rect">
            <a:avLst/>
          </a:prstGeom>
          <a:noFill/>
          <a:ln>
            <a:noFill/>
          </a:ln>
        </p:spPr>
        <p:txBody>
          <a:bodyPr spcFirstLastPara="1" wrap="square" lIns="91425" tIns="45700" rIns="91425" bIns="45700" anchor="ctr" anchorCtr="0">
            <a:noAutofit/>
          </a:bodyPr>
          <a:lstStyle/>
          <a:p>
            <a:pPr marL="457200" marR="0" lvl="0" indent="-3683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Tag: Create a new tag in the source code repository for a given build. </a:t>
            </a:r>
            <a:endParaRPr sz="2200" b="0" i="0" u="none" strike="noStrike" cap="none">
              <a:solidFill>
                <a:srgbClr val="3F3F3F"/>
              </a:solidFill>
              <a:latin typeface="Open Sans"/>
              <a:ea typeface="Open Sans"/>
              <a:cs typeface="Open Sans"/>
              <a:sym typeface="Open Sans"/>
            </a:endParaRPr>
          </a:p>
        </p:txBody>
      </p:sp>
      <p:pic>
        <p:nvPicPr>
          <p:cNvPr id="1987" name="Google Shape;1987;g7574fcc975_0_1276"/>
          <p:cNvPicPr preferRelativeResize="0"/>
          <p:nvPr/>
        </p:nvPicPr>
        <p:blipFill rotWithShape="1">
          <a:blip r:embed="rId3">
            <a:alphaModFix/>
          </a:blip>
          <a:srcRect t="6807" b="6798"/>
          <a:stretch/>
        </p:blipFill>
        <p:spPr>
          <a:xfrm>
            <a:off x="6038170" y="917575"/>
            <a:ext cx="4463626" cy="910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g7574fcc975_0_129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Role-based Security</a:t>
            </a:r>
            <a:endParaRPr/>
          </a:p>
        </p:txBody>
      </p:sp>
      <p:sp>
        <p:nvSpPr>
          <p:cNvPr id="1993" name="Google Shape;1993;g7574fcc975_0_1295"/>
          <p:cNvSpPr/>
          <p:nvPr/>
        </p:nvSpPr>
        <p:spPr>
          <a:xfrm>
            <a:off x="-41777" y="2348346"/>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4" name="Google Shape;1994;g7574fcc975_0_1295"/>
          <p:cNvSpPr/>
          <p:nvPr/>
        </p:nvSpPr>
        <p:spPr>
          <a:xfrm>
            <a:off x="1003991" y="3394114"/>
            <a:ext cx="2314200" cy="2314200"/>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995" name="Google Shape;1995;g7574fcc975_0_1295"/>
          <p:cNvGrpSpPr/>
          <p:nvPr/>
        </p:nvGrpSpPr>
        <p:grpSpPr>
          <a:xfrm>
            <a:off x="1526514" y="4013749"/>
            <a:ext cx="1300200" cy="1737093"/>
            <a:chOff x="1203162" y="4002684"/>
            <a:chExt cx="1300200" cy="1737093"/>
          </a:xfrm>
        </p:grpSpPr>
        <p:pic>
          <p:nvPicPr>
            <p:cNvPr id="1996" name="Google Shape;1996;g7574fcc975_0_1295"/>
            <p:cNvPicPr preferRelativeResize="0"/>
            <p:nvPr/>
          </p:nvPicPr>
          <p:blipFill rotWithShape="1">
            <a:blip r:embed="rId3">
              <a:alphaModFix/>
            </a:blip>
            <a:srcRect/>
            <a:stretch/>
          </p:blipFill>
          <p:spPr>
            <a:xfrm>
              <a:off x="1329718" y="4002684"/>
              <a:ext cx="1019072" cy="1019072"/>
            </a:xfrm>
            <a:prstGeom prst="rect">
              <a:avLst/>
            </a:prstGeom>
            <a:noFill/>
            <a:ln>
              <a:noFill/>
            </a:ln>
          </p:spPr>
        </p:pic>
        <p:sp>
          <p:nvSpPr>
            <p:cNvPr id="1997" name="Google Shape;1997;g7574fcc975_0_1295"/>
            <p:cNvSpPr txBox="1"/>
            <p:nvPr/>
          </p:nvSpPr>
          <p:spPr>
            <a:xfrm>
              <a:off x="1203162" y="5031777"/>
              <a:ext cx="1300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8" name="Google Shape;1998;g7574fcc975_0_1295"/>
          <p:cNvSpPr/>
          <p:nvPr/>
        </p:nvSpPr>
        <p:spPr>
          <a:xfrm>
            <a:off x="3089597" y="2476374"/>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999" name="Google Shape;1999;g7574fcc975_0_1295"/>
          <p:cNvSpPr/>
          <p:nvPr/>
        </p:nvSpPr>
        <p:spPr>
          <a:xfrm>
            <a:off x="3089597" y="6178874"/>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000" name="Google Shape;2000;g7574fcc975_0_1295"/>
          <p:cNvSpPr/>
          <p:nvPr/>
        </p:nvSpPr>
        <p:spPr>
          <a:xfrm>
            <a:off x="3999527" y="3558139"/>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001" name="Google Shape;2001;g7574fcc975_0_1295"/>
          <p:cNvSpPr/>
          <p:nvPr/>
        </p:nvSpPr>
        <p:spPr>
          <a:xfrm>
            <a:off x="3981704" y="5076326"/>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002" name="Google Shape;2002;g7574fcc975_0_1295"/>
          <p:cNvSpPr txBox="1"/>
          <p:nvPr/>
        </p:nvSpPr>
        <p:spPr>
          <a:xfrm>
            <a:off x="3847278" y="2163395"/>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The Role Strategy plugin allows you to define global and project-level roles, and assign these roles to users.</a:t>
            </a:r>
            <a:endParaRPr sz="2200" b="0" i="0" u="none" strike="noStrike" cap="none">
              <a:solidFill>
                <a:srgbClr val="313131"/>
              </a:solidFill>
              <a:latin typeface="Open Sans"/>
              <a:ea typeface="Open Sans"/>
              <a:cs typeface="Open Sans"/>
              <a:sym typeface="Open Sans"/>
            </a:endParaRPr>
          </a:p>
        </p:txBody>
      </p:sp>
      <p:sp>
        <p:nvSpPr>
          <p:cNvPr id="2003" name="Google Shape;2003;g7574fcc975_0_1295"/>
          <p:cNvSpPr txBox="1"/>
          <p:nvPr/>
        </p:nvSpPr>
        <p:spPr>
          <a:xfrm>
            <a:off x="4634171" y="3431657"/>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You can install the plugin via the Plugin Manager and activate this authorization strategy in the main configuration page.</a:t>
            </a:r>
            <a:endParaRPr sz="2200" b="0" i="0" u="none" strike="noStrike" cap="none">
              <a:solidFill>
                <a:srgbClr val="313131"/>
              </a:solidFill>
              <a:latin typeface="Open Sans"/>
              <a:ea typeface="Open Sans"/>
              <a:cs typeface="Open Sans"/>
              <a:sym typeface="Open Sans"/>
            </a:endParaRPr>
          </a:p>
        </p:txBody>
      </p:sp>
      <p:sp>
        <p:nvSpPr>
          <p:cNvPr id="2004" name="Google Shape;2004;g7574fcc975_0_1295"/>
          <p:cNvSpPr txBox="1"/>
          <p:nvPr/>
        </p:nvSpPr>
        <p:spPr>
          <a:xfrm>
            <a:off x="4634171" y="4897315"/>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13131"/>
                </a:solidFill>
                <a:latin typeface="Open Sans"/>
                <a:ea typeface="Open Sans"/>
                <a:cs typeface="Open Sans"/>
                <a:sym typeface="Open Sans"/>
              </a:rPr>
              <a:t>Once this is set up, you can define roles that regroup sets of related permissions.</a:t>
            </a: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13131"/>
              </a:solidFill>
              <a:latin typeface="Open Sans"/>
              <a:ea typeface="Open Sans"/>
              <a:cs typeface="Open Sans"/>
              <a:sym typeface="Open Sans"/>
            </a:endParaRPr>
          </a:p>
        </p:txBody>
      </p:sp>
      <p:sp>
        <p:nvSpPr>
          <p:cNvPr id="2005" name="Google Shape;2005;g7574fcc975_0_1295"/>
          <p:cNvSpPr txBox="1"/>
          <p:nvPr/>
        </p:nvSpPr>
        <p:spPr>
          <a:xfrm>
            <a:off x="3847278" y="6171984"/>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13131"/>
                </a:solidFill>
                <a:latin typeface="Open Sans"/>
                <a:ea typeface="Open Sans"/>
                <a:cs typeface="Open Sans"/>
                <a:sym typeface="Open Sans"/>
              </a:rPr>
              <a:t>You can setup and configure roles with global and project-level permissions, and assign these roles to your users, on the Manage Roles screen.</a:t>
            </a: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rgbClr val="31313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13131"/>
              </a:solidFill>
              <a:latin typeface="Open Sans"/>
              <a:ea typeface="Open Sans"/>
              <a:cs typeface="Open Sans"/>
              <a:sym typeface="Open Sans"/>
            </a:endParaRPr>
          </a:p>
        </p:txBody>
      </p:sp>
      <p:pic>
        <p:nvPicPr>
          <p:cNvPr id="2006" name="Google Shape;2006;g7574fcc975_0_1295"/>
          <p:cNvPicPr preferRelativeResize="0"/>
          <p:nvPr/>
        </p:nvPicPr>
        <p:blipFill rotWithShape="1">
          <a:blip r:embed="rId4">
            <a:alphaModFix/>
          </a:blip>
          <a:srcRect t="6807" b="6798"/>
          <a:stretch/>
        </p:blipFill>
        <p:spPr>
          <a:xfrm>
            <a:off x="5814989" y="917575"/>
            <a:ext cx="4909989" cy="910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g7574fcc975_0_131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Project-based Security</a:t>
            </a:r>
            <a:endParaRPr/>
          </a:p>
        </p:txBody>
      </p:sp>
      <p:sp>
        <p:nvSpPr>
          <p:cNvPr id="2012" name="Google Shape;2012;g7574fcc975_0_1318"/>
          <p:cNvSpPr/>
          <p:nvPr/>
        </p:nvSpPr>
        <p:spPr>
          <a:xfrm>
            <a:off x="-311942" y="2389906"/>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13" name="Google Shape;2013;g7574fcc975_0_1318"/>
          <p:cNvSpPr/>
          <p:nvPr/>
        </p:nvSpPr>
        <p:spPr>
          <a:xfrm>
            <a:off x="2819432" y="2517934"/>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014" name="Google Shape;2014;g7574fcc975_0_1318"/>
          <p:cNvSpPr/>
          <p:nvPr/>
        </p:nvSpPr>
        <p:spPr>
          <a:xfrm>
            <a:off x="2819432" y="6220434"/>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015" name="Google Shape;2015;g7574fcc975_0_1318"/>
          <p:cNvSpPr/>
          <p:nvPr/>
        </p:nvSpPr>
        <p:spPr>
          <a:xfrm>
            <a:off x="3729362" y="3599699"/>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016" name="Google Shape;2016;g7574fcc975_0_1318"/>
          <p:cNvSpPr/>
          <p:nvPr/>
        </p:nvSpPr>
        <p:spPr>
          <a:xfrm>
            <a:off x="3711539" y="5117886"/>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2017" name="Google Shape;2017;g7574fcc975_0_1318"/>
          <p:cNvSpPr txBox="1"/>
          <p:nvPr/>
        </p:nvSpPr>
        <p:spPr>
          <a:xfrm>
            <a:off x="3577113" y="2204955"/>
            <a:ext cx="10533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Project-based security builds on the matrix-based security model and lets you apply it to individual projects. </a:t>
            </a:r>
            <a:endParaRPr sz="2200" b="0" i="0" u="none" strike="noStrike" cap="none">
              <a:solidFill>
                <a:srgbClr val="313131"/>
              </a:solidFill>
              <a:latin typeface="Open Sans"/>
              <a:ea typeface="Open Sans"/>
              <a:cs typeface="Open Sans"/>
              <a:sym typeface="Open Sans"/>
            </a:endParaRPr>
          </a:p>
        </p:txBody>
      </p:sp>
      <p:sp>
        <p:nvSpPr>
          <p:cNvPr id="2018" name="Google Shape;2018;g7574fcc975_0_1318"/>
          <p:cNvSpPr txBox="1"/>
          <p:nvPr/>
        </p:nvSpPr>
        <p:spPr>
          <a:xfrm>
            <a:off x="4364006" y="3473217"/>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You can assign system-wide roles for your users as well as configure specific rights for certain individual projects.</a:t>
            </a:r>
            <a:endParaRPr sz="2200" b="0" i="0" u="none" strike="noStrike" cap="none">
              <a:solidFill>
                <a:srgbClr val="313131"/>
              </a:solidFill>
              <a:latin typeface="Open Sans"/>
              <a:ea typeface="Open Sans"/>
              <a:cs typeface="Open Sans"/>
              <a:sym typeface="Open Sans"/>
            </a:endParaRPr>
          </a:p>
        </p:txBody>
      </p:sp>
      <p:sp>
        <p:nvSpPr>
          <p:cNvPr id="2019" name="Google Shape;2019;g7574fcc975_0_1318"/>
          <p:cNvSpPr txBox="1"/>
          <p:nvPr/>
        </p:nvSpPr>
        <p:spPr>
          <a:xfrm>
            <a:off x="4364006" y="4938875"/>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To activate project-level security, select Project-based Matrix Authorization Strategy in the Authorization section and select from the default rights for users and groups.</a:t>
            </a:r>
            <a:endParaRPr sz="2200" b="0" i="0" u="none" strike="noStrike" cap="none">
              <a:solidFill>
                <a:srgbClr val="313131"/>
              </a:solidFill>
              <a:latin typeface="Open Sans"/>
              <a:ea typeface="Open Sans"/>
              <a:cs typeface="Open Sans"/>
              <a:sym typeface="Open Sans"/>
            </a:endParaRPr>
          </a:p>
        </p:txBody>
      </p:sp>
      <p:sp>
        <p:nvSpPr>
          <p:cNvPr id="2020" name="Google Shape;2020;g7574fcc975_0_1318"/>
          <p:cNvSpPr txBox="1"/>
          <p:nvPr/>
        </p:nvSpPr>
        <p:spPr>
          <a:xfrm>
            <a:off x="3577113" y="6213544"/>
            <a:ext cx="1084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13131"/>
                </a:solidFill>
                <a:latin typeface="Open Sans"/>
                <a:ea typeface="Open Sans"/>
                <a:cs typeface="Open Sans"/>
                <a:sym typeface="Open Sans"/>
              </a:rPr>
              <a:t>To setup project-specific permissions, select Enable project-based security in the project configuration screen and Jenkins will display a table of project-specific permissions. </a:t>
            </a:r>
            <a:endParaRPr sz="2200" b="0" i="0" u="none" strike="noStrike" cap="none">
              <a:solidFill>
                <a:srgbClr val="313131"/>
              </a:solidFill>
              <a:latin typeface="Open Sans"/>
              <a:ea typeface="Open Sans"/>
              <a:cs typeface="Open Sans"/>
              <a:sym typeface="Open Sans"/>
            </a:endParaRPr>
          </a:p>
        </p:txBody>
      </p:sp>
      <p:pic>
        <p:nvPicPr>
          <p:cNvPr id="2021" name="Google Shape;2021;g7574fcc975_0_1318"/>
          <p:cNvPicPr preferRelativeResize="0"/>
          <p:nvPr/>
        </p:nvPicPr>
        <p:blipFill rotWithShape="1">
          <a:blip r:embed="rId3">
            <a:alphaModFix/>
          </a:blip>
          <a:srcRect/>
          <a:stretch/>
        </p:blipFill>
        <p:spPr>
          <a:xfrm>
            <a:off x="1675813" y="3677548"/>
            <a:ext cx="1840488" cy="1840488"/>
          </a:xfrm>
          <a:prstGeom prst="rect">
            <a:avLst/>
          </a:prstGeom>
          <a:noFill/>
          <a:ln>
            <a:noFill/>
          </a:ln>
        </p:spPr>
      </p:pic>
      <p:pic>
        <p:nvPicPr>
          <p:cNvPr id="2022" name="Google Shape;2022;g7574fcc975_0_1318"/>
          <p:cNvPicPr preferRelativeResize="0"/>
          <p:nvPr/>
        </p:nvPicPr>
        <p:blipFill rotWithShape="1">
          <a:blip r:embed="rId4">
            <a:alphaModFix/>
          </a:blip>
          <a:srcRect t="6807" b="6798"/>
          <a:stretch/>
        </p:blipFill>
        <p:spPr>
          <a:xfrm>
            <a:off x="5299440" y="917575"/>
            <a:ext cx="5941087" cy="91075"/>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9004</Words>
  <Application>Microsoft Office PowerPoint</Application>
  <PresentationFormat>Custom</PresentationFormat>
  <Paragraphs>924</Paragraphs>
  <Slides>116</Slides>
  <Notes>116</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116</vt:i4>
      </vt:variant>
    </vt:vector>
  </HeadingPairs>
  <TitlesOfParts>
    <vt:vector size="126" baseType="lpstr">
      <vt:lpstr>Open Sans</vt:lpstr>
      <vt:lpstr>Open Sans ExtraBold</vt:lpstr>
      <vt:lpstr>Open Sans SemiBold</vt:lpstr>
      <vt:lpstr>Calibri</vt:lpstr>
      <vt:lpstr>Arial</vt:lpstr>
      <vt:lpstr>Digital Marketing</vt:lpstr>
      <vt:lpstr>Digital Marketing</vt:lpstr>
      <vt:lpstr>Digital Marketing</vt:lpstr>
      <vt:lpstr>Custom Design</vt:lpstr>
      <vt:lpstr>Photoshop.Image.13</vt:lpstr>
      <vt:lpstr>PowerPoint Presentation</vt:lpstr>
      <vt:lpstr>PowerPoint Presentation</vt:lpstr>
      <vt:lpstr>PowerPoint Presentation</vt:lpstr>
      <vt:lpstr>PowerPoint Presentation</vt:lpstr>
      <vt:lpstr>Creation of Jenkins Build Jobs</vt:lpstr>
      <vt:lpstr>Types of Build Jobs</vt:lpstr>
      <vt:lpstr>Types of Build Jobs</vt:lpstr>
      <vt:lpstr>Types of Build Jobs</vt:lpstr>
      <vt:lpstr>PowerPoint Presentation</vt:lpstr>
      <vt:lpstr>Freestyle Build Jobs</vt:lpstr>
      <vt:lpstr>General Configurations</vt:lpstr>
      <vt:lpstr>General Configurations</vt:lpstr>
      <vt:lpstr>Advanced Configurations</vt:lpstr>
      <vt:lpstr>Advanced Configurations</vt:lpstr>
      <vt:lpstr>Configuring Source Code Management</vt:lpstr>
      <vt:lpstr>Configuring Source Code Management</vt:lpstr>
      <vt:lpstr>Working with Subversion</vt:lpstr>
      <vt:lpstr>Working with Git</vt:lpstr>
      <vt:lpstr>Create a Freestyle Build Job</vt:lpstr>
      <vt:lpstr>PowerPoint Presentation</vt:lpstr>
      <vt:lpstr>Build Triggers</vt:lpstr>
      <vt:lpstr>Start a Build Job After Another</vt:lpstr>
      <vt:lpstr>Scheduled Build Jobs</vt:lpstr>
      <vt:lpstr>Scheduled Build Jobs</vt:lpstr>
      <vt:lpstr>Scheduled Build Jobs</vt:lpstr>
      <vt:lpstr>Scheduled Builds</vt:lpstr>
      <vt:lpstr>Scheduled Build Jobs</vt:lpstr>
      <vt:lpstr>Poll the SCM</vt:lpstr>
      <vt:lpstr>Trigger Builds Remotely</vt:lpstr>
      <vt:lpstr>Trigger Builds Remotely</vt:lpstr>
      <vt:lpstr>Polling SCM</vt:lpstr>
      <vt:lpstr>PowerPoint Presentation</vt:lpstr>
      <vt:lpstr>Manual Build Jobs</vt:lpstr>
      <vt:lpstr>Build Steps</vt:lpstr>
      <vt:lpstr>Maven Build Steps</vt:lpstr>
      <vt:lpstr>Maven Build Steps</vt:lpstr>
      <vt:lpstr>Maven Build Steps</vt:lpstr>
      <vt:lpstr>Maven Build Steps</vt:lpstr>
      <vt:lpstr>Ant Build Steps</vt:lpstr>
      <vt:lpstr>Ant Build Steps</vt:lpstr>
      <vt:lpstr>PowerPoint Presentation</vt:lpstr>
      <vt:lpstr>Using Jenkins Environment Variables in Your Builds</vt:lpstr>
      <vt:lpstr>Using Jenkins Environment Variables in Your Builds</vt:lpstr>
      <vt:lpstr>Using Jenkins Environment Variables in Your Builds</vt:lpstr>
      <vt:lpstr>Using Jenkins Environment Variables in Your Builds</vt:lpstr>
      <vt:lpstr>PowerPoint Presentation</vt:lpstr>
      <vt:lpstr>Post Build Actions</vt:lpstr>
      <vt:lpstr>Reporting on Test Results</vt:lpstr>
      <vt:lpstr>Reporting on Test Results</vt:lpstr>
      <vt:lpstr>Archiving Build Results</vt:lpstr>
      <vt:lpstr>Archiving Build Results</vt:lpstr>
      <vt:lpstr>Archiving Build Results</vt:lpstr>
      <vt:lpstr>Archiving Build Results</vt:lpstr>
      <vt:lpstr>Archiving Build Results</vt:lpstr>
      <vt:lpstr>Stable and Successful Builds</vt:lpstr>
      <vt:lpstr>Notifications</vt:lpstr>
      <vt:lpstr>Building Other Projects</vt:lpstr>
      <vt:lpstr>Post-Build Actions</vt:lpstr>
      <vt:lpstr>PowerPoint Presentation</vt:lpstr>
      <vt:lpstr>Using Jenkins with Other Languages</vt:lpstr>
      <vt:lpstr>PowerPoint Presentation</vt:lpstr>
      <vt:lpstr>Building Projects with Grails</vt:lpstr>
      <vt:lpstr>Building Projects with Grails</vt:lpstr>
      <vt:lpstr>PowerPoint Presentation</vt:lpstr>
      <vt:lpstr>Building Projects with Gradle</vt:lpstr>
      <vt:lpstr>The Gradle Plugin For Jenkins</vt:lpstr>
      <vt:lpstr> Configuring the Gradle Plugin</vt:lpstr>
      <vt:lpstr>Gradle Build</vt:lpstr>
      <vt:lpstr>Incremental Builds</vt:lpstr>
      <vt:lpstr>PowerPoint Presentation</vt:lpstr>
      <vt:lpstr>Building Projects with MSBuild</vt:lpstr>
      <vt:lpstr>Building Projects with MSBuild</vt:lpstr>
      <vt:lpstr>PowerPoint Presentation</vt:lpstr>
      <vt:lpstr>Parameterized Build Jobs</vt:lpstr>
      <vt:lpstr>Creating a Parameterized Build Job</vt:lpstr>
      <vt:lpstr>Creating a Parameterized Build Job</vt:lpstr>
      <vt:lpstr>Creating a Parameterized Build Job</vt:lpstr>
      <vt:lpstr>Parameterized Builds</vt:lpstr>
      <vt:lpstr>Adapting Builds for Parameterized Build Scripts</vt:lpstr>
      <vt:lpstr>Adapting Builds for Parameterized Build Scripts</vt:lpstr>
      <vt:lpstr>Building from a Subversion Tag</vt:lpstr>
      <vt:lpstr>Building From A Subversion Tag</vt:lpstr>
      <vt:lpstr>Building From A Git Tag</vt:lpstr>
      <vt:lpstr>Building From A Git Tag</vt:lpstr>
      <vt:lpstr>Building From Tags</vt:lpstr>
      <vt:lpstr>Starting a Parameterized Build Job Remotely</vt:lpstr>
      <vt:lpstr>Parameterized Build Job History</vt:lpstr>
      <vt:lpstr>Parameterized Triggers</vt:lpstr>
      <vt:lpstr>Remote Triggering Parameterized Builds</vt:lpstr>
      <vt:lpstr>PowerPoint Presentation</vt:lpstr>
      <vt:lpstr>Enabling Security in Jenkins</vt:lpstr>
      <vt:lpstr>Enabling Security in Jenkins</vt:lpstr>
      <vt:lpstr>Different Levels of Authentication</vt:lpstr>
      <vt:lpstr>Matrix-based Security</vt:lpstr>
      <vt:lpstr>User Permissions</vt:lpstr>
      <vt:lpstr>User Permissions</vt:lpstr>
      <vt:lpstr>User Permissions</vt:lpstr>
      <vt:lpstr>Role-based Security</vt:lpstr>
      <vt:lpstr>Project-based Security</vt:lpstr>
      <vt:lpstr>Enabling Security</vt:lpstr>
      <vt:lpstr>PowerPoint Presentation</vt:lpstr>
      <vt:lpstr>Build Promotion</vt:lpstr>
      <vt:lpstr>Configuring Build Promotions</vt:lpstr>
      <vt:lpstr>Configuring Build Promotions</vt:lpstr>
      <vt:lpstr>Build Pipelines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Triggering Parameterized Builds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dc:creator>
  <cp:lastModifiedBy>Naveen Kumar D</cp:lastModifiedBy>
  <cp:revision>2</cp:revision>
  <dcterms:modified xsi:type="dcterms:W3CDTF">2020-06-22T12:49:12Z</dcterms:modified>
</cp:coreProperties>
</file>